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61" r:id="rId3"/>
    <p:sldId id="262" r:id="rId4"/>
    <p:sldId id="263" r:id="rId5"/>
    <p:sldId id="264" r:id="rId6"/>
    <p:sldId id="310" r:id="rId7"/>
    <p:sldId id="315" r:id="rId8"/>
    <p:sldId id="311" r:id="rId9"/>
    <p:sldId id="312" r:id="rId10"/>
    <p:sldId id="280" r:id="rId11"/>
    <p:sldId id="281" r:id="rId12"/>
    <p:sldId id="283" r:id="rId13"/>
    <p:sldId id="284" r:id="rId14"/>
    <p:sldId id="285" r:id="rId15"/>
    <p:sldId id="286" r:id="rId16"/>
    <p:sldId id="287" r:id="rId17"/>
    <p:sldId id="288" r:id="rId18"/>
    <p:sldId id="289" r:id="rId19"/>
    <p:sldId id="290" r:id="rId20"/>
    <p:sldId id="291" r:id="rId21"/>
    <p:sldId id="292" r:id="rId22"/>
    <p:sldId id="313" r:id="rId23"/>
    <p:sldId id="314"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5" r:id="rId37"/>
    <p:sldId id="306" r:id="rId38"/>
    <p:sldId id="307" r:id="rId39"/>
    <p:sldId id="308" r:id="rId40"/>
    <p:sldId id="309" r:id="rId41"/>
    <p:sldId id="282" r:id="rId42"/>
    <p:sldId id="265" r:id="rId43"/>
    <p:sldId id="266" r:id="rId44"/>
    <p:sldId id="267" r:id="rId45"/>
    <p:sldId id="268" r:id="rId46"/>
    <p:sldId id="269" r:id="rId47"/>
    <p:sldId id="270" r:id="rId48"/>
    <p:sldId id="271" r:id="rId49"/>
    <p:sldId id="272" r:id="rId50"/>
    <p:sldId id="273" r:id="rId51"/>
    <p:sldId id="274" r:id="rId52"/>
    <p:sldId id="275" r:id="rId53"/>
    <p:sldId id="276" r:id="rId54"/>
    <p:sldId id="277" r:id="rId55"/>
    <p:sldId id="278" r:id="rId5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0C0"/>
    <a:srgbClr val="004A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AB588D-C5BD-4B97-8232-58F2E60E9B0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1096CA-43B7-4197-8AF1-F989402694F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4E9B28-8F19-4974-BE60-112BF29CAB7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F9AB588D-C5BD-4B97-8232-58F2E60E9B0C}"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FA0616-A4B8-4728-B891-E45EB29A15D1}"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DF52262-E088-4F9E-9B7E-689770906815}"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BE25E15-14B4-4EC2-BB4B-85FDDE2207FB}"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9E066800-B0BF-42BD-94F5-545511BF286E}"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34311EBA-3206-4CC4-A39C-D024992FA2DD}"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F310FE9-D4D1-4582-B661-74FADA39EDBD}"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92BFC0BE-47BA-4323-91A2-D214DC4C771A}"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FA0616-A4B8-4728-B891-E45EB29A15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11576B7-9965-4B0C-BD44-CB117B668A2F}"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C1096CA-43B7-4197-8AF1-F989402694FD}"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4E9B28-8F19-4974-BE60-112BF29CAB7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F52262-E088-4F9E-9B7E-68977090681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25E15-14B4-4EC2-BB4B-85FDDE2207F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E066800-B0BF-42BD-94F5-545511BF286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4311EBA-3206-4CC4-A39C-D024992FA2D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F310FE9-D4D1-4582-B661-74FADA39EDB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2BFC0BE-47BA-4323-91A2-D214DC4C771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1576B7-9965-4B0C-BD44-CB117B668A2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17B108EB-C7BD-4A80-BE5C-72B5CBE9D1C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17B108EB-C7BD-4A80-BE5C-72B5CBE9D1C3}"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latin typeface="Times New Roman" pitchFamily="18" charset="0"/>
                <a:cs typeface="Times New Roman" pitchFamily="18" charset="0"/>
              </a:rPr>
              <a:t/>
            </a:r>
            <a:br>
              <a:rPr lang="en-US" sz="4000" i="1" dirty="0">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Exodus 16:10</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0040C0"/>
                </a:solidFill>
                <a:latin typeface="Times New Roman" pitchFamily="18" charset="0"/>
                <a:cs typeface="Times New Roman" pitchFamily="18" charset="0"/>
              </a:rPr>
              <a:t>And it came to pass, as Aaron </a:t>
            </a:r>
            <a:r>
              <a:rPr lang="en-US" i="1" dirty="0" err="1" smtClean="0">
                <a:solidFill>
                  <a:srgbClr val="0040C0"/>
                </a:solidFill>
                <a:latin typeface="Times New Roman" pitchFamily="18" charset="0"/>
                <a:cs typeface="Times New Roman" pitchFamily="18" charset="0"/>
              </a:rPr>
              <a:t>spake</a:t>
            </a:r>
            <a:r>
              <a:rPr lang="en-US" i="1" dirty="0" smtClean="0">
                <a:solidFill>
                  <a:srgbClr val="0040C0"/>
                </a:solidFill>
                <a:latin typeface="Times New Roman" pitchFamily="18" charset="0"/>
                <a:cs typeface="Times New Roman" pitchFamily="18" charset="0"/>
              </a:rPr>
              <a:t> unto the whole congregation of the children of Israel, that they looked toward the wilderness, and, behold, the glory of the LORD appeared in the cloud.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Exodus 24:15-18</a:t>
            </a:r>
            <a:endParaRPr lang="en-US" dirty="0"/>
          </a:p>
        </p:txBody>
      </p:sp>
      <p:sp>
        <p:nvSpPr>
          <p:cNvPr id="3" name="Content Placeholder 2"/>
          <p:cNvSpPr>
            <a:spLocks noGrp="1"/>
          </p:cNvSpPr>
          <p:nvPr>
            <p:ph idx="1"/>
          </p:nvPr>
        </p:nvSpPr>
        <p:spPr/>
        <p:txBody>
          <a:bodyPr/>
          <a:lstStyle/>
          <a:p>
            <a:r>
              <a:rPr lang="en-US" sz="2500" i="1" dirty="0" smtClean="0">
                <a:solidFill>
                  <a:srgbClr val="0040C0"/>
                </a:solidFill>
                <a:latin typeface="Times New Roman" pitchFamily="18" charset="0"/>
                <a:cs typeface="Times New Roman" pitchFamily="18" charset="0"/>
              </a:rPr>
              <a:t>And Moses went up into the mount, and a cloud covered the mount. </a:t>
            </a:r>
          </a:p>
          <a:p>
            <a:r>
              <a:rPr lang="en-US" sz="2500" i="1" dirty="0" smtClean="0">
                <a:solidFill>
                  <a:srgbClr val="0040C0"/>
                </a:solidFill>
                <a:latin typeface="Times New Roman" pitchFamily="18" charset="0"/>
                <a:cs typeface="Times New Roman" pitchFamily="18" charset="0"/>
              </a:rPr>
              <a:t>And the glory of the LORD abode upon mount Sinai, and the cloud covered it six days: and the seventh day he called unto Moses out of the midst of the cloud. </a:t>
            </a:r>
          </a:p>
          <a:p>
            <a:r>
              <a:rPr lang="en-US" sz="2500" i="1" dirty="0" smtClean="0">
                <a:solidFill>
                  <a:srgbClr val="0040C0"/>
                </a:solidFill>
                <a:latin typeface="Times New Roman" pitchFamily="18" charset="0"/>
                <a:cs typeface="Times New Roman" pitchFamily="18" charset="0"/>
              </a:rPr>
              <a:t>And the sight of the glory of the LORD [was] like devouring fire on the top of the mount in the eyes of the children of Israel. </a:t>
            </a:r>
          </a:p>
          <a:p>
            <a:r>
              <a:rPr lang="en-US" sz="2500" i="1" dirty="0" smtClean="0">
                <a:solidFill>
                  <a:srgbClr val="0040C0"/>
                </a:solidFill>
                <a:latin typeface="Times New Roman" pitchFamily="18" charset="0"/>
                <a:cs typeface="Times New Roman" pitchFamily="18" charset="0"/>
              </a:rPr>
              <a:t>And Moses went into the midst of the cloud, and gat him up into the mount: and Moses was in the mount forty days and forty nights.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Exodus 40:34-35</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0040C0"/>
                </a:solidFill>
                <a:latin typeface="Times New Roman" pitchFamily="18" charset="0"/>
                <a:cs typeface="Times New Roman" pitchFamily="18" charset="0"/>
              </a:rPr>
              <a:t>Then a cloud covered the tent of the congregation, and the glory of the LORD filled the tabernacle. </a:t>
            </a:r>
          </a:p>
          <a:p>
            <a:r>
              <a:rPr lang="en-US" i="1" dirty="0" smtClean="0">
                <a:solidFill>
                  <a:srgbClr val="0040C0"/>
                </a:solidFill>
                <a:latin typeface="Times New Roman" pitchFamily="18" charset="0"/>
                <a:cs typeface="Times New Roman" pitchFamily="18" charset="0"/>
              </a:rPr>
              <a:t>And Moses was not able to enter into the tent of the congregation, because the cloud abode thereon, and the glory of the LORD filled the tabernacle.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Leviticus 9:6</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0040C0"/>
                </a:solidFill>
                <a:latin typeface="Times New Roman" pitchFamily="18" charset="0"/>
                <a:cs typeface="Times New Roman" pitchFamily="18" charset="0"/>
              </a:rPr>
              <a:t>And Moses said, This [is] the thing which the LORD commanded that ye should do: and the glory of the LORD shall appear unto you.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Leviticus 9:23</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0040C0"/>
                </a:solidFill>
                <a:latin typeface="Times New Roman" pitchFamily="18" charset="0"/>
                <a:cs typeface="Times New Roman" pitchFamily="18" charset="0"/>
              </a:rPr>
              <a:t>And Moses and Aaron went into the tabernacle of the congregation, and came out, and blessed the people: and the glory of the LORD appeared unto all the people.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Numbers 16:19-21</a:t>
            </a:r>
            <a:endParaRPr lang="en-US" dirty="0"/>
          </a:p>
        </p:txBody>
      </p:sp>
      <p:sp>
        <p:nvSpPr>
          <p:cNvPr id="3" name="Content Placeholder 2"/>
          <p:cNvSpPr>
            <a:spLocks noGrp="1"/>
          </p:cNvSpPr>
          <p:nvPr>
            <p:ph idx="1"/>
          </p:nvPr>
        </p:nvSpPr>
        <p:spPr/>
        <p:txBody>
          <a:bodyPr/>
          <a:lstStyle/>
          <a:p>
            <a:r>
              <a:rPr lang="en-US" sz="3000" i="1" dirty="0" smtClean="0">
                <a:solidFill>
                  <a:srgbClr val="0040C0"/>
                </a:solidFill>
                <a:latin typeface="Times New Roman" pitchFamily="18" charset="0"/>
                <a:cs typeface="Times New Roman" pitchFamily="18" charset="0"/>
              </a:rPr>
              <a:t>And </a:t>
            </a:r>
            <a:r>
              <a:rPr lang="en-US" sz="3000" i="1" dirty="0" err="1" smtClean="0">
                <a:solidFill>
                  <a:srgbClr val="0040C0"/>
                </a:solidFill>
                <a:latin typeface="Times New Roman" pitchFamily="18" charset="0"/>
                <a:cs typeface="Times New Roman" pitchFamily="18" charset="0"/>
              </a:rPr>
              <a:t>Korah</a:t>
            </a:r>
            <a:r>
              <a:rPr lang="en-US" sz="3000" i="1" dirty="0" smtClean="0">
                <a:solidFill>
                  <a:srgbClr val="0040C0"/>
                </a:solidFill>
                <a:latin typeface="Times New Roman" pitchFamily="18" charset="0"/>
                <a:cs typeface="Times New Roman" pitchFamily="18" charset="0"/>
              </a:rPr>
              <a:t> gathered all the congregation against them unto the door of the tabernacle of the congregation: and the glory of the LORD appeared unto all the congregation. </a:t>
            </a:r>
          </a:p>
          <a:p>
            <a:r>
              <a:rPr lang="en-US" sz="3000" i="1" dirty="0" smtClean="0">
                <a:solidFill>
                  <a:srgbClr val="0040C0"/>
                </a:solidFill>
                <a:latin typeface="Times New Roman" pitchFamily="18" charset="0"/>
                <a:cs typeface="Times New Roman" pitchFamily="18" charset="0"/>
              </a:rPr>
              <a:t>Num 16:20  And the LORD </a:t>
            </a:r>
            <a:r>
              <a:rPr lang="en-US" sz="3000" i="1" dirty="0" err="1" smtClean="0">
                <a:solidFill>
                  <a:srgbClr val="0040C0"/>
                </a:solidFill>
                <a:latin typeface="Times New Roman" pitchFamily="18" charset="0"/>
                <a:cs typeface="Times New Roman" pitchFamily="18" charset="0"/>
              </a:rPr>
              <a:t>spake</a:t>
            </a:r>
            <a:r>
              <a:rPr lang="en-US" sz="3000" i="1" dirty="0" smtClean="0">
                <a:solidFill>
                  <a:srgbClr val="0040C0"/>
                </a:solidFill>
                <a:latin typeface="Times New Roman" pitchFamily="18" charset="0"/>
                <a:cs typeface="Times New Roman" pitchFamily="18" charset="0"/>
              </a:rPr>
              <a:t> unto Moses and unto Aaron, saying, </a:t>
            </a:r>
          </a:p>
          <a:p>
            <a:r>
              <a:rPr lang="en-US" sz="3000" i="1" dirty="0" smtClean="0">
                <a:solidFill>
                  <a:srgbClr val="0040C0"/>
                </a:solidFill>
                <a:latin typeface="Times New Roman" pitchFamily="18" charset="0"/>
                <a:cs typeface="Times New Roman" pitchFamily="18" charset="0"/>
              </a:rPr>
              <a:t>Num 16:21  Separate yourselves from among this congregation, that I may consume them in a moment.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Numbers 16:41-45</a:t>
            </a:r>
            <a:endParaRPr lang="en-US" dirty="0"/>
          </a:p>
        </p:txBody>
      </p:sp>
      <p:sp>
        <p:nvSpPr>
          <p:cNvPr id="3" name="Content Placeholder 2"/>
          <p:cNvSpPr>
            <a:spLocks noGrp="1"/>
          </p:cNvSpPr>
          <p:nvPr>
            <p:ph idx="1"/>
          </p:nvPr>
        </p:nvSpPr>
        <p:spPr/>
        <p:txBody>
          <a:bodyPr/>
          <a:lstStyle/>
          <a:p>
            <a:r>
              <a:rPr lang="en-US" sz="2200" i="1" dirty="0" smtClean="0">
                <a:solidFill>
                  <a:srgbClr val="0040C0"/>
                </a:solidFill>
                <a:latin typeface="Times New Roman" pitchFamily="18" charset="0"/>
                <a:cs typeface="Times New Roman" pitchFamily="18" charset="0"/>
              </a:rPr>
              <a:t>But on the morrow all the congregation of the children of Israel murmured against Moses and against Aaron, saying, Ye have killed the people of the LORD. </a:t>
            </a:r>
          </a:p>
          <a:p>
            <a:r>
              <a:rPr lang="en-US" sz="2200" i="1" dirty="0" smtClean="0">
                <a:solidFill>
                  <a:srgbClr val="0040C0"/>
                </a:solidFill>
                <a:latin typeface="Times New Roman" pitchFamily="18" charset="0"/>
                <a:cs typeface="Times New Roman" pitchFamily="18" charset="0"/>
              </a:rPr>
              <a:t>And it came to pass, when the congregation was gathered against Moses and against Aaron, that they looked toward the tabernacle of the congregation: and, behold, the cloud covered it, and the glory of the LORD appeared. </a:t>
            </a:r>
          </a:p>
          <a:p>
            <a:r>
              <a:rPr lang="en-US" sz="2200" i="1" dirty="0" smtClean="0">
                <a:solidFill>
                  <a:srgbClr val="0040C0"/>
                </a:solidFill>
                <a:latin typeface="Times New Roman" pitchFamily="18" charset="0"/>
                <a:cs typeface="Times New Roman" pitchFamily="18" charset="0"/>
              </a:rPr>
              <a:t>And Moses and Aaron came before the tabernacle of the congregation. </a:t>
            </a:r>
          </a:p>
          <a:p>
            <a:r>
              <a:rPr lang="en-US" sz="2200" i="1" dirty="0" smtClean="0">
                <a:solidFill>
                  <a:srgbClr val="0040C0"/>
                </a:solidFill>
                <a:latin typeface="Times New Roman" pitchFamily="18" charset="0"/>
                <a:cs typeface="Times New Roman" pitchFamily="18" charset="0"/>
              </a:rPr>
              <a:t>And the LORD </a:t>
            </a:r>
            <a:r>
              <a:rPr lang="en-US" sz="2200" i="1" dirty="0" err="1" smtClean="0">
                <a:solidFill>
                  <a:srgbClr val="0040C0"/>
                </a:solidFill>
                <a:latin typeface="Times New Roman" pitchFamily="18" charset="0"/>
                <a:cs typeface="Times New Roman" pitchFamily="18" charset="0"/>
              </a:rPr>
              <a:t>spake</a:t>
            </a:r>
            <a:r>
              <a:rPr lang="en-US" sz="2200" i="1" dirty="0" smtClean="0">
                <a:solidFill>
                  <a:srgbClr val="0040C0"/>
                </a:solidFill>
                <a:latin typeface="Times New Roman" pitchFamily="18" charset="0"/>
                <a:cs typeface="Times New Roman" pitchFamily="18" charset="0"/>
              </a:rPr>
              <a:t> unto Moses, saying, </a:t>
            </a:r>
          </a:p>
          <a:p>
            <a:r>
              <a:rPr lang="en-US" sz="2200" i="1" dirty="0" smtClean="0">
                <a:solidFill>
                  <a:srgbClr val="0040C0"/>
                </a:solidFill>
                <a:latin typeface="Times New Roman" pitchFamily="18" charset="0"/>
                <a:cs typeface="Times New Roman" pitchFamily="18" charset="0"/>
              </a:rPr>
              <a:t>Get you up from among this congregation, that I may consume them as in a moment. And they fell upon their faces.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Numbers 20:6</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0040C0"/>
                </a:solidFill>
                <a:latin typeface="Times New Roman" pitchFamily="18" charset="0"/>
                <a:cs typeface="Times New Roman" pitchFamily="18" charset="0"/>
              </a:rPr>
              <a:t>And Moses and Aaron went from the presence of the assembly unto the door of the tabernacle of the congregation, and they fell upon their faces: and the glory of the LORD appeared unto them.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 Kings 8:10-11</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0040C0"/>
                </a:solidFill>
                <a:latin typeface="Times New Roman" pitchFamily="18" charset="0"/>
                <a:cs typeface="Times New Roman" pitchFamily="18" charset="0"/>
              </a:rPr>
              <a:t>And it came to pass, when the priests were come out of the holy [place], that the cloud filled the house of the LORD, </a:t>
            </a:r>
          </a:p>
          <a:p>
            <a:r>
              <a:rPr lang="en-US" i="1" dirty="0" smtClean="0">
                <a:solidFill>
                  <a:srgbClr val="0040C0"/>
                </a:solidFill>
                <a:latin typeface="Times New Roman" pitchFamily="18" charset="0"/>
                <a:cs typeface="Times New Roman" pitchFamily="18" charset="0"/>
              </a:rPr>
              <a:t>So that the priests could not stand to minister because of the cloud: for the glory of the LORD had filled the house of the LORD.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II Chronicles 5:13-14</a:t>
            </a:r>
            <a:endParaRPr lang="en-US" dirty="0"/>
          </a:p>
        </p:txBody>
      </p:sp>
      <p:sp>
        <p:nvSpPr>
          <p:cNvPr id="3" name="Content Placeholder 2"/>
          <p:cNvSpPr>
            <a:spLocks noGrp="1"/>
          </p:cNvSpPr>
          <p:nvPr>
            <p:ph idx="1"/>
          </p:nvPr>
        </p:nvSpPr>
        <p:spPr/>
        <p:txBody>
          <a:bodyPr/>
          <a:lstStyle/>
          <a:p>
            <a:r>
              <a:rPr lang="en-US" sz="2600" i="1" dirty="0" smtClean="0">
                <a:solidFill>
                  <a:srgbClr val="0040C0"/>
                </a:solidFill>
                <a:latin typeface="Times New Roman" pitchFamily="18" charset="0"/>
                <a:cs typeface="Times New Roman" pitchFamily="18" charset="0"/>
              </a:rPr>
              <a:t>It came even to pass, as the trumpeters and singers [were] as one, to make one sound to be heard in praising and thanking the LORD; and when they lifted up [their] voice with the trumpets and cymbals and instruments of </a:t>
            </a:r>
            <a:r>
              <a:rPr lang="en-US" sz="2600" i="1" dirty="0" err="1" smtClean="0">
                <a:solidFill>
                  <a:srgbClr val="0040C0"/>
                </a:solidFill>
                <a:latin typeface="Times New Roman" pitchFamily="18" charset="0"/>
                <a:cs typeface="Times New Roman" pitchFamily="18" charset="0"/>
              </a:rPr>
              <a:t>musick</a:t>
            </a:r>
            <a:r>
              <a:rPr lang="en-US" sz="2600" i="1" dirty="0" smtClean="0">
                <a:solidFill>
                  <a:srgbClr val="0040C0"/>
                </a:solidFill>
                <a:latin typeface="Times New Roman" pitchFamily="18" charset="0"/>
                <a:cs typeface="Times New Roman" pitchFamily="18" charset="0"/>
              </a:rPr>
              <a:t>, and praised the LORD, [saying], For [he is] good; for his mercy [</a:t>
            </a:r>
            <a:r>
              <a:rPr lang="en-US" sz="2600" i="1" dirty="0" err="1" smtClean="0">
                <a:solidFill>
                  <a:srgbClr val="0040C0"/>
                </a:solidFill>
                <a:latin typeface="Times New Roman" pitchFamily="18" charset="0"/>
                <a:cs typeface="Times New Roman" pitchFamily="18" charset="0"/>
              </a:rPr>
              <a:t>endureth</a:t>
            </a:r>
            <a:r>
              <a:rPr lang="en-US" sz="2600" i="1" dirty="0" smtClean="0">
                <a:solidFill>
                  <a:srgbClr val="0040C0"/>
                </a:solidFill>
                <a:latin typeface="Times New Roman" pitchFamily="18" charset="0"/>
                <a:cs typeface="Times New Roman" pitchFamily="18" charset="0"/>
              </a:rPr>
              <a:t>] for ever: that [then] the house was filled with a cloud, [even] the house of the LORD; </a:t>
            </a:r>
          </a:p>
          <a:p>
            <a:r>
              <a:rPr lang="en-US" sz="2600" i="1" dirty="0" smtClean="0">
                <a:solidFill>
                  <a:srgbClr val="0040C0"/>
                </a:solidFill>
                <a:latin typeface="Times New Roman" pitchFamily="18" charset="0"/>
                <a:cs typeface="Times New Roman" pitchFamily="18" charset="0"/>
              </a:rPr>
              <a:t>So that the priests could not stand to minister by reason of the cloud: for the glory of the LORD had filled the house of God.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normAutofit fontScale="92500" lnSpcReduction="10000"/>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II Chronicles 7:1-3</a:t>
            </a:r>
            <a:endParaRPr lang="en-US" dirty="0"/>
          </a:p>
        </p:txBody>
      </p:sp>
      <p:sp>
        <p:nvSpPr>
          <p:cNvPr id="3" name="Content Placeholder 2"/>
          <p:cNvSpPr>
            <a:spLocks noGrp="1"/>
          </p:cNvSpPr>
          <p:nvPr>
            <p:ph idx="1"/>
          </p:nvPr>
        </p:nvSpPr>
        <p:spPr/>
        <p:txBody>
          <a:bodyPr/>
          <a:lstStyle/>
          <a:p>
            <a:r>
              <a:rPr lang="en-US" sz="2450" i="1" dirty="0" smtClean="0">
                <a:solidFill>
                  <a:srgbClr val="0040C0"/>
                </a:solidFill>
                <a:latin typeface="Times New Roman" pitchFamily="18" charset="0"/>
                <a:cs typeface="Times New Roman" pitchFamily="18" charset="0"/>
              </a:rPr>
              <a:t>Now when Solomon had made an end of praying, the fire came down from heaven, and consumed the burnt offering and the sacrifices; and the glory of the LORD filled the house. </a:t>
            </a:r>
          </a:p>
          <a:p>
            <a:r>
              <a:rPr lang="en-US" sz="2450" i="1" dirty="0" smtClean="0">
                <a:solidFill>
                  <a:srgbClr val="0040C0"/>
                </a:solidFill>
                <a:latin typeface="Times New Roman" pitchFamily="18" charset="0"/>
                <a:cs typeface="Times New Roman" pitchFamily="18" charset="0"/>
              </a:rPr>
              <a:t>And the priests could not enter into the house of the LORD, because the glory of the LORD had filled the LORD'S house. </a:t>
            </a:r>
          </a:p>
          <a:p>
            <a:r>
              <a:rPr lang="en-US" sz="2450" i="1" dirty="0" smtClean="0">
                <a:solidFill>
                  <a:srgbClr val="0040C0"/>
                </a:solidFill>
                <a:latin typeface="Times New Roman" pitchFamily="18" charset="0"/>
                <a:cs typeface="Times New Roman" pitchFamily="18" charset="0"/>
              </a:rPr>
              <a:t>And when all the children of Israel saw how the fire came down, and the glory of the LORD upon the house, they bowed themselves with their faces to the ground upon the pavement, and worshipped, and praised the LORD, [saying], For [he is] good; for his mercy [</a:t>
            </a:r>
            <a:r>
              <a:rPr lang="en-US" sz="2450" i="1" dirty="0" err="1" smtClean="0">
                <a:solidFill>
                  <a:srgbClr val="0040C0"/>
                </a:solidFill>
                <a:latin typeface="Times New Roman" pitchFamily="18" charset="0"/>
                <a:cs typeface="Times New Roman" pitchFamily="18" charset="0"/>
              </a:rPr>
              <a:t>endureth</a:t>
            </a:r>
            <a:r>
              <a:rPr lang="en-US" sz="2450" i="1" dirty="0" smtClean="0">
                <a:solidFill>
                  <a:srgbClr val="0040C0"/>
                </a:solidFill>
                <a:latin typeface="Times New Roman" pitchFamily="18" charset="0"/>
                <a:cs typeface="Times New Roman" pitchFamily="18" charset="0"/>
              </a:rPr>
              <a:t>] for ever.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Nehemiah 9:12</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0040C0"/>
                </a:solidFill>
                <a:latin typeface="Times New Roman" pitchFamily="18" charset="0"/>
                <a:cs typeface="Times New Roman" pitchFamily="18" charset="0"/>
              </a:rPr>
              <a:t>Moreover thou </a:t>
            </a:r>
            <a:r>
              <a:rPr lang="en-US" i="1" dirty="0" err="1" smtClean="0">
                <a:solidFill>
                  <a:srgbClr val="0040C0"/>
                </a:solidFill>
                <a:latin typeface="Times New Roman" pitchFamily="18" charset="0"/>
                <a:cs typeface="Times New Roman" pitchFamily="18" charset="0"/>
              </a:rPr>
              <a:t>leddest</a:t>
            </a:r>
            <a:r>
              <a:rPr lang="en-US" i="1" dirty="0" smtClean="0">
                <a:solidFill>
                  <a:srgbClr val="0040C0"/>
                </a:solidFill>
                <a:latin typeface="Times New Roman" pitchFamily="18" charset="0"/>
                <a:cs typeface="Times New Roman" pitchFamily="18" charset="0"/>
              </a:rPr>
              <a:t> them in the day by a cloudy pillar; and in the night by a pillar of fire, to give them light in the way wherein they should go.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Nehemiah 9:19-20</a:t>
            </a:r>
            <a:endParaRPr lang="en-US" dirty="0"/>
          </a:p>
        </p:txBody>
      </p:sp>
      <p:sp>
        <p:nvSpPr>
          <p:cNvPr id="3" name="Content Placeholder 2"/>
          <p:cNvSpPr>
            <a:spLocks noGrp="1"/>
          </p:cNvSpPr>
          <p:nvPr>
            <p:ph idx="1"/>
          </p:nvPr>
        </p:nvSpPr>
        <p:spPr>
          <a:xfrm>
            <a:off x="457200" y="1981200"/>
            <a:ext cx="8229600" cy="4144963"/>
          </a:xfrm>
        </p:spPr>
        <p:txBody>
          <a:bodyPr/>
          <a:lstStyle/>
          <a:p>
            <a:r>
              <a:rPr lang="en-US" sz="2900" i="1" dirty="0" smtClean="0">
                <a:solidFill>
                  <a:srgbClr val="0040C0"/>
                </a:solidFill>
                <a:latin typeface="Times New Roman" pitchFamily="18" charset="0"/>
                <a:cs typeface="Times New Roman" pitchFamily="18" charset="0"/>
              </a:rPr>
              <a:t>Yet thou in thy manifold mercies </a:t>
            </a:r>
            <a:r>
              <a:rPr lang="en-US" sz="2900" i="1" dirty="0" err="1" smtClean="0">
                <a:solidFill>
                  <a:srgbClr val="0040C0"/>
                </a:solidFill>
                <a:latin typeface="Times New Roman" pitchFamily="18" charset="0"/>
                <a:cs typeface="Times New Roman" pitchFamily="18" charset="0"/>
              </a:rPr>
              <a:t>forsookest</a:t>
            </a:r>
            <a:r>
              <a:rPr lang="en-US" sz="2900" i="1" dirty="0" smtClean="0">
                <a:solidFill>
                  <a:srgbClr val="0040C0"/>
                </a:solidFill>
                <a:latin typeface="Times New Roman" pitchFamily="18" charset="0"/>
                <a:cs typeface="Times New Roman" pitchFamily="18" charset="0"/>
              </a:rPr>
              <a:t> them not in the wilderness: the pillar of the cloud departed not from them by day, to lead them in the way; neither the pillar of fire by night, to </a:t>
            </a:r>
            <a:r>
              <a:rPr lang="en-US" sz="2900" i="1" dirty="0" err="1" smtClean="0">
                <a:solidFill>
                  <a:srgbClr val="0040C0"/>
                </a:solidFill>
                <a:latin typeface="Times New Roman" pitchFamily="18" charset="0"/>
                <a:cs typeface="Times New Roman" pitchFamily="18" charset="0"/>
              </a:rPr>
              <a:t>shew</a:t>
            </a:r>
            <a:r>
              <a:rPr lang="en-US" sz="2900" i="1" dirty="0" smtClean="0">
                <a:solidFill>
                  <a:srgbClr val="0040C0"/>
                </a:solidFill>
                <a:latin typeface="Times New Roman" pitchFamily="18" charset="0"/>
                <a:cs typeface="Times New Roman" pitchFamily="18" charset="0"/>
              </a:rPr>
              <a:t> them light, and the way wherein they should go. </a:t>
            </a:r>
          </a:p>
          <a:p>
            <a:r>
              <a:rPr lang="en-US" sz="2900" i="1" dirty="0" smtClean="0">
                <a:solidFill>
                  <a:srgbClr val="0040C0"/>
                </a:solidFill>
                <a:latin typeface="Times New Roman" pitchFamily="18" charset="0"/>
                <a:cs typeface="Times New Roman" pitchFamily="18" charset="0"/>
              </a:rPr>
              <a:t>Thou </a:t>
            </a:r>
            <a:r>
              <a:rPr lang="en-US" sz="2900" i="1" dirty="0" err="1" smtClean="0">
                <a:solidFill>
                  <a:srgbClr val="0040C0"/>
                </a:solidFill>
                <a:latin typeface="Times New Roman" pitchFamily="18" charset="0"/>
                <a:cs typeface="Times New Roman" pitchFamily="18" charset="0"/>
              </a:rPr>
              <a:t>gavest</a:t>
            </a:r>
            <a:r>
              <a:rPr lang="en-US" sz="2900" i="1" dirty="0" smtClean="0">
                <a:solidFill>
                  <a:srgbClr val="0040C0"/>
                </a:solidFill>
                <a:latin typeface="Times New Roman" pitchFamily="18" charset="0"/>
                <a:cs typeface="Times New Roman" pitchFamily="18" charset="0"/>
              </a:rPr>
              <a:t> also thy good spirit to instruct them, and </a:t>
            </a:r>
            <a:r>
              <a:rPr lang="en-US" sz="2900" i="1" dirty="0" err="1" smtClean="0">
                <a:solidFill>
                  <a:srgbClr val="0040C0"/>
                </a:solidFill>
                <a:latin typeface="Times New Roman" pitchFamily="18" charset="0"/>
                <a:cs typeface="Times New Roman" pitchFamily="18" charset="0"/>
              </a:rPr>
              <a:t>withheldest</a:t>
            </a:r>
            <a:r>
              <a:rPr lang="en-US" sz="2900" i="1" dirty="0" smtClean="0">
                <a:solidFill>
                  <a:srgbClr val="0040C0"/>
                </a:solidFill>
                <a:latin typeface="Times New Roman" pitchFamily="18" charset="0"/>
                <a:cs typeface="Times New Roman" pitchFamily="18" charset="0"/>
              </a:rPr>
              <a:t> not thy manna from their mouth, and </a:t>
            </a:r>
            <a:r>
              <a:rPr lang="en-US" sz="2900" i="1" dirty="0" err="1" smtClean="0">
                <a:solidFill>
                  <a:srgbClr val="0040C0"/>
                </a:solidFill>
                <a:latin typeface="Times New Roman" pitchFamily="18" charset="0"/>
                <a:cs typeface="Times New Roman" pitchFamily="18" charset="0"/>
              </a:rPr>
              <a:t>gavest</a:t>
            </a:r>
            <a:r>
              <a:rPr lang="en-US" sz="2900" i="1" dirty="0" smtClean="0">
                <a:solidFill>
                  <a:srgbClr val="0040C0"/>
                </a:solidFill>
                <a:latin typeface="Times New Roman" pitchFamily="18" charset="0"/>
                <a:cs typeface="Times New Roman" pitchFamily="18" charset="0"/>
              </a:rPr>
              <a:t> them water for their thirst.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Psalm 104:31</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0040C0"/>
                </a:solidFill>
                <a:latin typeface="Times New Roman" pitchFamily="18" charset="0"/>
                <a:cs typeface="Times New Roman" pitchFamily="18" charset="0"/>
              </a:rPr>
              <a:t>The glory of the LORD shall endure for ever: the LORD shall rejoice in his works.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Psalm 138:5</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0040C0"/>
                </a:solidFill>
                <a:latin typeface="Times New Roman" pitchFamily="18" charset="0"/>
                <a:cs typeface="Times New Roman" pitchFamily="18" charset="0"/>
              </a:rPr>
              <a:t>Yea, they shall sing in the ways of the LORD: for great [is] the glory of the LORD.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Isaiah 35:1-2</a:t>
            </a:r>
            <a:endParaRPr lang="en-US" dirty="0"/>
          </a:p>
        </p:txBody>
      </p:sp>
      <p:sp>
        <p:nvSpPr>
          <p:cNvPr id="3" name="Content Placeholder 2"/>
          <p:cNvSpPr>
            <a:spLocks noGrp="1"/>
          </p:cNvSpPr>
          <p:nvPr>
            <p:ph idx="1"/>
          </p:nvPr>
        </p:nvSpPr>
        <p:spPr/>
        <p:txBody>
          <a:bodyPr/>
          <a:lstStyle/>
          <a:p>
            <a:r>
              <a:rPr lang="en-US" i="1" dirty="0" smtClean="0">
                <a:solidFill>
                  <a:srgbClr val="0040C0"/>
                </a:solidFill>
                <a:latin typeface="Times New Roman" pitchFamily="18" charset="0"/>
                <a:cs typeface="Times New Roman" pitchFamily="18" charset="0"/>
              </a:rPr>
              <a:t>The wilderness and the solitary place shall be glad for them; and the desert shall rejoice, and blossom as the rose. </a:t>
            </a:r>
          </a:p>
          <a:p>
            <a:r>
              <a:rPr lang="en-US" i="1" dirty="0" smtClean="0">
                <a:solidFill>
                  <a:srgbClr val="0040C0"/>
                </a:solidFill>
                <a:latin typeface="Times New Roman" pitchFamily="18" charset="0"/>
                <a:cs typeface="Times New Roman" pitchFamily="18" charset="0"/>
              </a:rPr>
              <a:t>It shall blossom abundantly, and rejoice even with joy and singing: the glory of Lebanon shall be given unto it, the </a:t>
            </a:r>
            <a:r>
              <a:rPr lang="en-US" i="1" dirty="0" err="1" smtClean="0">
                <a:solidFill>
                  <a:srgbClr val="0040C0"/>
                </a:solidFill>
                <a:latin typeface="Times New Roman" pitchFamily="18" charset="0"/>
                <a:cs typeface="Times New Roman" pitchFamily="18" charset="0"/>
              </a:rPr>
              <a:t>excellency</a:t>
            </a:r>
            <a:r>
              <a:rPr lang="en-US" i="1" dirty="0" smtClean="0">
                <a:solidFill>
                  <a:srgbClr val="0040C0"/>
                </a:solidFill>
                <a:latin typeface="Times New Roman" pitchFamily="18" charset="0"/>
                <a:cs typeface="Times New Roman" pitchFamily="18" charset="0"/>
              </a:rPr>
              <a:t> of Carmel and Sharon, they shall see the glory of the LORD, [and] the </a:t>
            </a:r>
            <a:r>
              <a:rPr lang="en-US" i="1" dirty="0" err="1" smtClean="0">
                <a:solidFill>
                  <a:srgbClr val="0040C0"/>
                </a:solidFill>
                <a:latin typeface="Times New Roman" pitchFamily="18" charset="0"/>
                <a:cs typeface="Times New Roman" pitchFamily="18" charset="0"/>
              </a:rPr>
              <a:t>excellency</a:t>
            </a:r>
            <a:r>
              <a:rPr lang="en-US" i="1" dirty="0" smtClean="0">
                <a:solidFill>
                  <a:srgbClr val="0040C0"/>
                </a:solidFill>
                <a:latin typeface="Times New Roman" pitchFamily="18" charset="0"/>
                <a:cs typeface="Times New Roman" pitchFamily="18" charset="0"/>
              </a:rPr>
              <a:t> of our God.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Isaiah 40:1-5</a:t>
            </a:r>
            <a:endParaRPr lang="en-US" dirty="0"/>
          </a:p>
        </p:txBody>
      </p:sp>
      <p:sp>
        <p:nvSpPr>
          <p:cNvPr id="3" name="Content Placeholder 2"/>
          <p:cNvSpPr>
            <a:spLocks noGrp="1"/>
          </p:cNvSpPr>
          <p:nvPr>
            <p:ph idx="1"/>
          </p:nvPr>
        </p:nvSpPr>
        <p:spPr>
          <a:xfrm>
            <a:off x="457200" y="1295400"/>
            <a:ext cx="8229600" cy="5257800"/>
          </a:xfrm>
        </p:spPr>
        <p:txBody>
          <a:bodyPr/>
          <a:lstStyle/>
          <a:p>
            <a:r>
              <a:rPr lang="en-US" sz="2400" i="1" dirty="0" smtClean="0">
                <a:solidFill>
                  <a:srgbClr val="0040C0"/>
                </a:solidFill>
                <a:latin typeface="Times New Roman" pitchFamily="18" charset="0"/>
                <a:cs typeface="Times New Roman" pitchFamily="18" charset="0"/>
              </a:rPr>
              <a:t>Comfort ye, comfort ye my people, </a:t>
            </a:r>
            <a:r>
              <a:rPr lang="en-US" sz="2400" i="1" dirty="0" err="1" smtClean="0">
                <a:solidFill>
                  <a:srgbClr val="0040C0"/>
                </a:solidFill>
                <a:latin typeface="Times New Roman" pitchFamily="18" charset="0"/>
                <a:cs typeface="Times New Roman" pitchFamily="18" charset="0"/>
              </a:rPr>
              <a:t>saith</a:t>
            </a:r>
            <a:r>
              <a:rPr lang="en-US" sz="2400" i="1" dirty="0" smtClean="0">
                <a:solidFill>
                  <a:srgbClr val="0040C0"/>
                </a:solidFill>
                <a:latin typeface="Times New Roman" pitchFamily="18" charset="0"/>
                <a:cs typeface="Times New Roman" pitchFamily="18" charset="0"/>
              </a:rPr>
              <a:t> your God. </a:t>
            </a:r>
          </a:p>
          <a:p>
            <a:r>
              <a:rPr lang="en-US" sz="2400" i="1" dirty="0" smtClean="0">
                <a:solidFill>
                  <a:srgbClr val="0040C0"/>
                </a:solidFill>
                <a:latin typeface="Times New Roman" pitchFamily="18" charset="0"/>
                <a:cs typeface="Times New Roman" pitchFamily="18" charset="0"/>
              </a:rPr>
              <a:t>Speak ye comfortably to Jerusalem, and cry unto her, that her warfare is accomplished, that her iniquity is pardoned: for she hath received of the LORD'S hand double for all her sins. </a:t>
            </a:r>
          </a:p>
          <a:p>
            <a:r>
              <a:rPr lang="en-US" sz="2400" i="1" dirty="0" smtClean="0">
                <a:solidFill>
                  <a:srgbClr val="0040C0"/>
                </a:solidFill>
                <a:latin typeface="Times New Roman" pitchFamily="18" charset="0"/>
                <a:cs typeface="Times New Roman" pitchFamily="18" charset="0"/>
              </a:rPr>
              <a:t>The voice of him that </a:t>
            </a:r>
            <a:r>
              <a:rPr lang="en-US" sz="2400" i="1" dirty="0" err="1" smtClean="0">
                <a:solidFill>
                  <a:srgbClr val="0040C0"/>
                </a:solidFill>
                <a:latin typeface="Times New Roman" pitchFamily="18" charset="0"/>
                <a:cs typeface="Times New Roman" pitchFamily="18" charset="0"/>
              </a:rPr>
              <a:t>crieth</a:t>
            </a:r>
            <a:r>
              <a:rPr lang="en-US" sz="2400" i="1" dirty="0" smtClean="0">
                <a:solidFill>
                  <a:srgbClr val="0040C0"/>
                </a:solidFill>
                <a:latin typeface="Times New Roman" pitchFamily="18" charset="0"/>
                <a:cs typeface="Times New Roman" pitchFamily="18" charset="0"/>
              </a:rPr>
              <a:t> in the wilderness, Prepare ye the way of the LORD, make straight in the desert a highway for our God. </a:t>
            </a:r>
          </a:p>
          <a:p>
            <a:r>
              <a:rPr lang="en-US" sz="2400" i="1" dirty="0" smtClean="0">
                <a:solidFill>
                  <a:srgbClr val="0040C0"/>
                </a:solidFill>
                <a:latin typeface="Times New Roman" pitchFamily="18" charset="0"/>
                <a:cs typeface="Times New Roman" pitchFamily="18" charset="0"/>
              </a:rPr>
              <a:t>Every valley shall be exalted, and every mountain and hill shall be made low: and the crooked shall be made straight, and the rough places plain: </a:t>
            </a:r>
          </a:p>
          <a:p>
            <a:r>
              <a:rPr lang="en-US" sz="2400" i="1" dirty="0" smtClean="0">
                <a:solidFill>
                  <a:srgbClr val="0040C0"/>
                </a:solidFill>
                <a:latin typeface="Times New Roman" pitchFamily="18" charset="0"/>
                <a:cs typeface="Times New Roman" pitchFamily="18" charset="0"/>
              </a:rPr>
              <a:t>And the glory of the LORD shall be revealed, and all flesh shall see [it] together: for the mouth of the LORD hath spoken [it].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Isaiah 58:6-8</a:t>
            </a:r>
            <a:endParaRPr lang="en-US" dirty="0"/>
          </a:p>
        </p:txBody>
      </p:sp>
      <p:sp>
        <p:nvSpPr>
          <p:cNvPr id="3" name="Content Placeholder 2"/>
          <p:cNvSpPr>
            <a:spLocks noGrp="1"/>
          </p:cNvSpPr>
          <p:nvPr>
            <p:ph idx="1"/>
          </p:nvPr>
        </p:nvSpPr>
        <p:spPr>
          <a:xfrm>
            <a:off x="457200" y="1447800"/>
            <a:ext cx="8229600" cy="4876800"/>
          </a:xfrm>
        </p:spPr>
        <p:txBody>
          <a:bodyPr/>
          <a:lstStyle/>
          <a:p>
            <a:r>
              <a:rPr lang="en-US" sz="2600" i="1" dirty="0" smtClean="0">
                <a:solidFill>
                  <a:srgbClr val="0040C0"/>
                </a:solidFill>
                <a:latin typeface="Times New Roman" pitchFamily="18" charset="0"/>
                <a:cs typeface="Times New Roman" pitchFamily="18" charset="0"/>
              </a:rPr>
              <a:t>[Is] not this the fast that I have chosen? to loose the bands of wickedness, to undo the heavy burdens, and to let the oppressed go free, and that ye break every yoke? </a:t>
            </a:r>
          </a:p>
          <a:p>
            <a:r>
              <a:rPr lang="en-US" sz="2600" i="1" dirty="0" smtClean="0">
                <a:solidFill>
                  <a:srgbClr val="0040C0"/>
                </a:solidFill>
                <a:latin typeface="Times New Roman" pitchFamily="18" charset="0"/>
                <a:cs typeface="Times New Roman" pitchFamily="18" charset="0"/>
              </a:rPr>
              <a:t>[Is it] not to deal thy bread to the hungry, and that thou bring the poor that are cast out to thy house? when thou </a:t>
            </a:r>
            <a:r>
              <a:rPr lang="en-US" sz="2600" i="1" dirty="0" err="1" smtClean="0">
                <a:solidFill>
                  <a:srgbClr val="0040C0"/>
                </a:solidFill>
                <a:latin typeface="Times New Roman" pitchFamily="18" charset="0"/>
                <a:cs typeface="Times New Roman" pitchFamily="18" charset="0"/>
              </a:rPr>
              <a:t>seest</a:t>
            </a:r>
            <a:r>
              <a:rPr lang="en-US" sz="2600" i="1" dirty="0" smtClean="0">
                <a:solidFill>
                  <a:srgbClr val="0040C0"/>
                </a:solidFill>
                <a:latin typeface="Times New Roman" pitchFamily="18" charset="0"/>
                <a:cs typeface="Times New Roman" pitchFamily="18" charset="0"/>
              </a:rPr>
              <a:t> the naked, that thou cover him; and that thou hide not thyself from </a:t>
            </a:r>
            <a:r>
              <a:rPr lang="en-US" sz="2600" i="1" dirty="0" err="1" smtClean="0">
                <a:solidFill>
                  <a:srgbClr val="0040C0"/>
                </a:solidFill>
                <a:latin typeface="Times New Roman" pitchFamily="18" charset="0"/>
                <a:cs typeface="Times New Roman" pitchFamily="18" charset="0"/>
              </a:rPr>
              <a:t>thine</a:t>
            </a:r>
            <a:r>
              <a:rPr lang="en-US" sz="2600" i="1" dirty="0" smtClean="0">
                <a:solidFill>
                  <a:srgbClr val="0040C0"/>
                </a:solidFill>
                <a:latin typeface="Times New Roman" pitchFamily="18" charset="0"/>
                <a:cs typeface="Times New Roman" pitchFamily="18" charset="0"/>
              </a:rPr>
              <a:t> own flesh? </a:t>
            </a:r>
          </a:p>
          <a:p>
            <a:r>
              <a:rPr lang="en-US" sz="2600" i="1" dirty="0" smtClean="0">
                <a:solidFill>
                  <a:srgbClr val="0040C0"/>
                </a:solidFill>
                <a:latin typeface="Times New Roman" pitchFamily="18" charset="0"/>
                <a:cs typeface="Times New Roman" pitchFamily="18" charset="0"/>
              </a:rPr>
              <a:t>Then shall thy light break forth as the morning, and </a:t>
            </a:r>
            <a:r>
              <a:rPr lang="en-US" sz="2600" i="1" dirty="0" err="1" smtClean="0">
                <a:solidFill>
                  <a:srgbClr val="0040C0"/>
                </a:solidFill>
                <a:latin typeface="Times New Roman" pitchFamily="18" charset="0"/>
                <a:cs typeface="Times New Roman" pitchFamily="18" charset="0"/>
              </a:rPr>
              <a:t>thine</a:t>
            </a:r>
            <a:r>
              <a:rPr lang="en-US" sz="2600" i="1" dirty="0" smtClean="0">
                <a:solidFill>
                  <a:srgbClr val="0040C0"/>
                </a:solidFill>
                <a:latin typeface="Times New Roman" pitchFamily="18" charset="0"/>
                <a:cs typeface="Times New Roman" pitchFamily="18" charset="0"/>
              </a:rPr>
              <a:t> health shall spring forth speedily: and thy righteousness shall go before thee; the glory of the LORD shall be thy </a:t>
            </a:r>
            <a:r>
              <a:rPr lang="en-US" sz="2600" i="1" dirty="0" err="1" smtClean="0">
                <a:solidFill>
                  <a:srgbClr val="0040C0"/>
                </a:solidFill>
                <a:latin typeface="Times New Roman" pitchFamily="18" charset="0"/>
                <a:cs typeface="Times New Roman" pitchFamily="18" charset="0"/>
              </a:rPr>
              <a:t>rereward</a:t>
            </a:r>
            <a:r>
              <a:rPr lang="en-US" sz="2600" i="1" dirty="0" smtClean="0">
                <a:solidFill>
                  <a:srgbClr val="0040C0"/>
                </a:solidFill>
                <a:latin typeface="Times New Roman" pitchFamily="18" charset="0"/>
                <a:cs typeface="Times New Roman" pitchFamily="18" charset="0"/>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Isaiah 60:1-2</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0040C0"/>
                </a:solidFill>
                <a:latin typeface="Times New Roman" pitchFamily="18" charset="0"/>
                <a:cs typeface="Times New Roman" pitchFamily="18" charset="0"/>
              </a:rPr>
              <a:t>Arise, shine; for thy light is come, and the glory of the LORD is risen upon thee. </a:t>
            </a:r>
          </a:p>
          <a:p>
            <a:r>
              <a:rPr lang="en-US" i="1" dirty="0" smtClean="0">
                <a:solidFill>
                  <a:srgbClr val="0040C0"/>
                </a:solidFill>
                <a:latin typeface="Times New Roman" pitchFamily="18" charset="0"/>
                <a:cs typeface="Times New Roman" pitchFamily="18" charset="0"/>
              </a:rPr>
              <a:t>For, behold, the darkness shall cover the earth, and gross darkness the people: but the LORD shall arise upon thee, and his glory shall be seen upon thee.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1:26-28</a:t>
            </a:r>
            <a:endParaRPr lang="en-US" dirty="0"/>
          </a:p>
        </p:txBody>
      </p:sp>
      <p:sp>
        <p:nvSpPr>
          <p:cNvPr id="3" name="Content Placeholder 2"/>
          <p:cNvSpPr>
            <a:spLocks noGrp="1"/>
          </p:cNvSpPr>
          <p:nvPr>
            <p:ph idx="1"/>
          </p:nvPr>
        </p:nvSpPr>
        <p:spPr/>
        <p:txBody>
          <a:bodyPr/>
          <a:lstStyle/>
          <a:p>
            <a:r>
              <a:rPr lang="en-US" sz="2200" i="1" dirty="0" smtClean="0">
                <a:solidFill>
                  <a:srgbClr val="0040C0"/>
                </a:solidFill>
                <a:latin typeface="Times New Roman" pitchFamily="18" charset="0"/>
                <a:cs typeface="Times New Roman" pitchFamily="18" charset="0"/>
              </a:rPr>
              <a:t>And above the firmament that [was] over their heads [was] the likeness of a throne, as the appearance of a sapphire stone: and upon the likeness of the throne [was] the likeness as the appearance of a man above upon it. </a:t>
            </a:r>
          </a:p>
          <a:p>
            <a:r>
              <a:rPr lang="en-US" sz="2200" i="1" dirty="0" smtClean="0">
                <a:solidFill>
                  <a:srgbClr val="0040C0"/>
                </a:solidFill>
                <a:latin typeface="Times New Roman" pitchFamily="18" charset="0"/>
                <a:cs typeface="Times New Roman" pitchFamily="18" charset="0"/>
              </a:rPr>
              <a:t>And I saw as the </a:t>
            </a:r>
            <a:r>
              <a:rPr lang="en-US" sz="2200" i="1" dirty="0" err="1" smtClean="0">
                <a:solidFill>
                  <a:srgbClr val="0040C0"/>
                </a:solidFill>
                <a:latin typeface="Times New Roman" pitchFamily="18" charset="0"/>
                <a:cs typeface="Times New Roman" pitchFamily="18" charset="0"/>
              </a:rPr>
              <a:t>colour</a:t>
            </a:r>
            <a:r>
              <a:rPr lang="en-US" sz="2200" i="1" dirty="0" smtClean="0">
                <a:solidFill>
                  <a:srgbClr val="0040C0"/>
                </a:solidFill>
                <a:latin typeface="Times New Roman" pitchFamily="18" charset="0"/>
                <a:cs typeface="Times New Roman" pitchFamily="18" charset="0"/>
              </a:rPr>
              <a:t> of amber, as the appearance of fire round about within it, from the appearance of his loins even upward, and from the appearance of his loins even downward, I saw as it were the appearance of fire, and it had brightness round about. </a:t>
            </a:r>
          </a:p>
          <a:p>
            <a:r>
              <a:rPr lang="en-US" sz="2200" i="1" dirty="0" smtClean="0">
                <a:solidFill>
                  <a:srgbClr val="0040C0"/>
                </a:solidFill>
                <a:latin typeface="Times New Roman" pitchFamily="18" charset="0"/>
                <a:cs typeface="Times New Roman" pitchFamily="18" charset="0"/>
              </a:rPr>
              <a:t>As the appearance of the bow that is in the cloud in the day of rain, so [was] the appearance of the brightness round about. This [was] the appearance of the likeness of the glory of the LORD. And when I saw [it], I fell upon my face, and I heard a voice of one that </a:t>
            </a:r>
            <a:r>
              <a:rPr lang="en-US" sz="2200" i="1" dirty="0" err="1" smtClean="0">
                <a:solidFill>
                  <a:srgbClr val="0040C0"/>
                </a:solidFill>
                <a:latin typeface="Times New Roman" pitchFamily="18" charset="0"/>
                <a:cs typeface="Times New Roman" pitchFamily="18" charset="0"/>
              </a:rPr>
              <a:t>spake</a:t>
            </a:r>
            <a:r>
              <a:rPr lang="en-US" sz="2200" i="1" dirty="0" smtClean="0">
                <a:solidFill>
                  <a:srgbClr val="0040C0"/>
                </a:solidFill>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3:12-14</a:t>
            </a:r>
            <a:endParaRPr lang="en-US" dirty="0"/>
          </a:p>
        </p:txBody>
      </p:sp>
      <p:sp>
        <p:nvSpPr>
          <p:cNvPr id="3" name="Content Placeholder 2"/>
          <p:cNvSpPr>
            <a:spLocks noGrp="1"/>
          </p:cNvSpPr>
          <p:nvPr>
            <p:ph idx="1"/>
          </p:nvPr>
        </p:nvSpPr>
        <p:spPr/>
        <p:txBody>
          <a:bodyPr/>
          <a:lstStyle/>
          <a:p>
            <a:r>
              <a:rPr lang="en-US" sz="2800" i="1" dirty="0" smtClean="0">
                <a:solidFill>
                  <a:srgbClr val="0040C0"/>
                </a:solidFill>
                <a:latin typeface="Times New Roman" pitchFamily="18" charset="0"/>
                <a:cs typeface="Times New Roman" pitchFamily="18" charset="0"/>
              </a:rPr>
              <a:t>Then the spirit took me up, and I heard behind me a voice of a great rushing, [saying], Blessed [be] the glory of the LORD from his place. </a:t>
            </a:r>
          </a:p>
          <a:p>
            <a:r>
              <a:rPr lang="en-US" sz="2800" i="1" dirty="0" smtClean="0">
                <a:solidFill>
                  <a:srgbClr val="0040C0"/>
                </a:solidFill>
                <a:latin typeface="Times New Roman" pitchFamily="18" charset="0"/>
                <a:cs typeface="Times New Roman" pitchFamily="18" charset="0"/>
              </a:rPr>
              <a:t>[I heard] also the noise of the wings of the living creatures that touched one another, and the noise of the wheels over against them, and a noise of a great rushing. </a:t>
            </a:r>
          </a:p>
          <a:p>
            <a:r>
              <a:rPr lang="en-US" sz="2800" i="1" dirty="0" smtClean="0">
                <a:solidFill>
                  <a:srgbClr val="0040C0"/>
                </a:solidFill>
                <a:latin typeface="Times New Roman" pitchFamily="18" charset="0"/>
                <a:cs typeface="Times New Roman" pitchFamily="18" charset="0"/>
              </a:rPr>
              <a:t>So the spirit lifted me up, and took me away, and I went in bitterness, in the heat of my spirit; but the hand of the LORD was strong upon me.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3:22-24</a:t>
            </a:r>
            <a:endParaRPr lang="en-US" dirty="0"/>
          </a:p>
        </p:txBody>
      </p:sp>
      <p:sp>
        <p:nvSpPr>
          <p:cNvPr id="3" name="Content Placeholder 2"/>
          <p:cNvSpPr>
            <a:spLocks noGrp="1"/>
          </p:cNvSpPr>
          <p:nvPr>
            <p:ph idx="1"/>
          </p:nvPr>
        </p:nvSpPr>
        <p:spPr/>
        <p:txBody>
          <a:bodyPr/>
          <a:lstStyle/>
          <a:p>
            <a:r>
              <a:rPr lang="en-US" sz="2800" i="1" dirty="0" smtClean="0">
                <a:solidFill>
                  <a:srgbClr val="0040C0"/>
                </a:solidFill>
                <a:latin typeface="Times New Roman" pitchFamily="18" charset="0"/>
                <a:cs typeface="Times New Roman" pitchFamily="18" charset="0"/>
              </a:rPr>
              <a:t>And the hand of the LORD was there upon me; and he said unto me, Arise, go forth into the plain, and I will there talk with thee. </a:t>
            </a:r>
          </a:p>
          <a:p>
            <a:r>
              <a:rPr lang="en-US" sz="2800" i="1" dirty="0" smtClean="0">
                <a:solidFill>
                  <a:srgbClr val="0040C0"/>
                </a:solidFill>
                <a:latin typeface="Times New Roman" pitchFamily="18" charset="0"/>
                <a:cs typeface="Times New Roman" pitchFamily="18" charset="0"/>
              </a:rPr>
              <a:t>Then I arose, and went forth into the plain: and, behold, the glory of the LORD stood there, as the glory which I saw by the river of </a:t>
            </a:r>
            <a:r>
              <a:rPr lang="en-US" sz="2800" i="1" dirty="0" err="1" smtClean="0">
                <a:solidFill>
                  <a:srgbClr val="0040C0"/>
                </a:solidFill>
                <a:latin typeface="Times New Roman" pitchFamily="18" charset="0"/>
                <a:cs typeface="Times New Roman" pitchFamily="18" charset="0"/>
              </a:rPr>
              <a:t>Chebar</a:t>
            </a:r>
            <a:r>
              <a:rPr lang="en-US" sz="2800" i="1" dirty="0" smtClean="0">
                <a:solidFill>
                  <a:srgbClr val="0040C0"/>
                </a:solidFill>
                <a:latin typeface="Times New Roman" pitchFamily="18" charset="0"/>
                <a:cs typeface="Times New Roman" pitchFamily="18" charset="0"/>
              </a:rPr>
              <a:t>: and I fell on my face. </a:t>
            </a:r>
          </a:p>
          <a:p>
            <a:r>
              <a:rPr lang="en-US" sz="2800" i="1" dirty="0" smtClean="0">
                <a:solidFill>
                  <a:srgbClr val="0040C0"/>
                </a:solidFill>
                <a:latin typeface="Times New Roman" pitchFamily="18" charset="0"/>
                <a:cs typeface="Times New Roman" pitchFamily="18" charset="0"/>
              </a:rPr>
              <a:t>Then the spirit entered into me, and set me upon my feet, and </a:t>
            </a:r>
            <a:r>
              <a:rPr lang="en-US" sz="2800" i="1" dirty="0" err="1" smtClean="0">
                <a:solidFill>
                  <a:srgbClr val="0040C0"/>
                </a:solidFill>
                <a:latin typeface="Times New Roman" pitchFamily="18" charset="0"/>
                <a:cs typeface="Times New Roman" pitchFamily="18" charset="0"/>
              </a:rPr>
              <a:t>spake</a:t>
            </a:r>
            <a:r>
              <a:rPr lang="en-US" sz="2800" i="1" dirty="0" smtClean="0">
                <a:solidFill>
                  <a:srgbClr val="0040C0"/>
                </a:solidFill>
                <a:latin typeface="Times New Roman" pitchFamily="18" charset="0"/>
                <a:cs typeface="Times New Roman" pitchFamily="18" charset="0"/>
              </a:rPr>
              <a:t> with me, and said unto me, Go, shut thyself within </a:t>
            </a:r>
            <a:r>
              <a:rPr lang="en-US" sz="2800" i="1" dirty="0" err="1" smtClean="0">
                <a:solidFill>
                  <a:srgbClr val="0040C0"/>
                </a:solidFill>
                <a:latin typeface="Times New Roman" pitchFamily="18" charset="0"/>
                <a:cs typeface="Times New Roman" pitchFamily="18" charset="0"/>
              </a:rPr>
              <a:t>thine</a:t>
            </a:r>
            <a:r>
              <a:rPr lang="en-US" sz="2800" i="1" dirty="0" smtClean="0">
                <a:solidFill>
                  <a:srgbClr val="0040C0"/>
                </a:solidFill>
                <a:latin typeface="Times New Roman" pitchFamily="18" charset="0"/>
                <a:cs typeface="Times New Roman" pitchFamily="18" charset="0"/>
              </a:rPr>
              <a:t> house.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10:2-4</a:t>
            </a:r>
            <a:endParaRPr lang="en-US" dirty="0"/>
          </a:p>
        </p:txBody>
      </p:sp>
      <p:sp>
        <p:nvSpPr>
          <p:cNvPr id="3" name="Content Placeholder 2"/>
          <p:cNvSpPr>
            <a:spLocks noGrp="1"/>
          </p:cNvSpPr>
          <p:nvPr>
            <p:ph idx="1"/>
          </p:nvPr>
        </p:nvSpPr>
        <p:spPr>
          <a:xfrm>
            <a:off x="457200" y="1295400"/>
            <a:ext cx="8229600" cy="5029200"/>
          </a:xfrm>
        </p:spPr>
        <p:txBody>
          <a:bodyPr/>
          <a:lstStyle/>
          <a:p>
            <a:r>
              <a:rPr lang="en-US" sz="2600" i="1" dirty="0" smtClean="0">
                <a:solidFill>
                  <a:srgbClr val="0040C0"/>
                </a:solidFill>
                <a:latin typeface="Times New Roman" pitchFamily="18" charset="0"/>
                <a:cs typeface="Times New Roman" pitchFamily="18" charset="0"/>
              </a:rPr>
              <a:t>And he </a:t>
            </a:r>
            <a:r>
              <a:rPr lang="en-US" sz="2600" i="1" dirty="0" err="1" smtClean="0">
                <a:solidFill>
                  <a:srgbClr val="0040C0"/>
                </a:solidFill>
                <a:latin typeface="Times New Roman" pitchFamily="18" charset="0"/>
                <a:cs typeface="Times New Roman" pitchFamily="18" charset="0"/>
              </a:rPr>
              <a:t>spake</a:t>
            </a:r>
            <a:r>
              <a:rPr lang="en-US" sz="2600" i="1" dirty="0" smtClean="0">
                <a:solidFill>
                  <a:srgbClr val="0040C0"/>
                </a:solidFill>
                <a:latin typeface="Times New Roman" pitchFamily="18" charset="0"/>
                <a:cs typeface="Times New Roman" pitchFamily="18" charset="0"/>
              </a:rPr>
              <a:t> unto the man clothed with linen, and said, Go in between the wheels, [even] under the cherub, and fill </a:t>
            </a:r>
            <a:r>
              <a:rPr lang="en-US" sz="2600" i="1" dirty="0" err="1" smtClean="0">
                <a:solidFill>
                  <a:srgbClr val="0040C0"/>
                </a:solidFill>
                <a:latin typeface="Times New Roman" pitchFamily="18" charset="0"/>
                <a:cs typeface="Times New Roman" pitchFamily="18" charset="0"/>
              </a:rPr>
              <a:t>thine</a:t>
            </a:r>
            <a:r>
              <a:rPr lang="en-US" sz="2600" i="1" dirty="0" smtClean="0">
                <a:solidFill>
                  <a:srgbClr val="0040C0"/>
                </a:solidFill>
                <a:latin typeface="Times New Roman" pitchFamily="18" charset="0"/>
                <a:cs typeface="Times New Roman" pitchFamily="18" charset="0"/>
              </a:rPr>
              <a:t> hand with coals of fire from between the </a:t>
            </a:r>
            <a:r>
              <a:rPr lang="en-US" sz="2600" i="1" dirty="0" err="1" smtClean="0">
                <a:solidFill>
                  <a:srgbClr val="0040C0"/>
                </a:solidFill>
                <a:latin typeface="Times New Roman" pitchFamily="18" charset="0"/>
                <a:cs typeface="Times New Roman" pitchFamily="18" charset="0"/>
              </a:rPr>
              <a:t>cherubims</a:t>
            </a:r>
            <a:r>
              <a:rPr lang="en-US" sz="2600" i="1" dirty="0" smtClean="0">
                <a:solidFill>
                  <a:srgbClr val="0040C0"/>
                </a:solidFill>
                <a:latin typeface="Times New Roman" pitchFamily="18" charset="0"/>
                <a:cs typeface="Times New Roman" pitchFamily="18" charset="0"/>
              </a:rPr>
              <a:t>, and scatter [them] over the city. And he went in in my sight. </a:t>
            </a:r>
          </a:p>
          <a:p>
            <a:r>
              <a:rPr lang="en-US" sz="2600" i="1" dirty="0" smtClean="0">
                <a:solidFill>
                  <a:srgbClr val="0040C0"/>
                </a:solidFill>
                <a:latin typeface="Times New Roman" pitchFamily="18" charset="0"/>
                <a:cs typeface="Times New Roman" pitchFamily="18" charset="0"/>
              </a:rPr>
              <a:t>Now the </a:t>
            </a:r>
            <a:r>
              <a:rPr lang="en-US" sz="2600" i="1" dirty="0" err="1" smtClean="0">
                <a:solidFill>
                  <a:srgbClr val="0040C0"/>
                </a:solidFill>
                <a:latin typeface="Times New Roman" pitchFamily="18" charset="0"/>
                <a:cs typeface="Times New Roman" pitchFamily="18" charset="0"/>
              </a:rPr>
              <a:t>cherubims</a:t>
            </a:r>
            <a:r>
              <a:rPr lang="en-US" sz="2600" i="1" dirty="0" smtClean="0">
                <a:solidFill>
                  <a:srgbClr val="0040C0"/>
                </a:solidFill>
                <a:latin typeface="Times New Roman" pitchFamily="18" charset="0"/>
                <a:cs typeface="Times New Roman" pitchFamily="18" charset="0"/>
              </a:rPr>
              <a:t> stood on the right side of the house, when the man went in; and the cloud filled the inner court. </a:t>
            </a:r>
          </a:p>
          <a:p>
            <a:r>
              <a:rPr lang="en-US" sz="2600" i="1" dirty="0" smtClean="0">
                <a:solidFill>
                  <a:srgbClr val="0040C0"/>
                </a:solidFill>
                <a:latin typeface="Times New Roman" pitchFamily="18" charset="0"/>
                <a:cs typeface="Times New Roman" pitchFamily="18" charset="0"/>
              </a:rPr>
              <a:t>Then the glory of the LORD went up from the cherub, [and stood] over the threshold of the house; and the house was filled with the cloud, and the court was full of the brightness of the LORD'S glory.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10:15-18</a:t>
            </a:r>
            <a:endParaRPr lang="en-US" dirty="0"/>
          </a:p>
        </p:txBody>
      </p:sp>
      <p:sp>
        <p:nvSpPr>
          <p:cNvPr id="3" name="Content Placeholder 2"/>
          <p:cNvSpPr>
            <a:spLocks noGrp="1"/>
          </p:cNvSpPr>
          <p:nvPr>
            <p:ph idx="1"/>
          </p:nvPr>
        </p:nvSpPr>
        <p:spPr/>
        <p:txBody>
          <a:bodyPr/>
          <a:lstStyle/>
          <a:p>
            <a:r>
              <a:rPr lang="en-US" sz="2500" i="1" dirty="0" smtClean="0">
                <a:solidFill>
                  <a:srgbClr val="0040C0"/>
                </a:solidFill>
                <a:latin typeface="Times New Roman" pitchFamily="18" charset="0"/>
                <a:cs typeface="Times New Roman" pitchFamily="18" charset="0"/>
              </a:rPr>
              <a:t>And the </a:t>
            </a:r>
            <a:r>
              <a:rPr lang="en-US" sz="2500" i="1" dirty="0" err="1" smtClean="0">
                <a:solidFill>
                  <a:srgbClr val="0040C0"/>
                </a:solidFill>
                <a:latin typeface="Times New Roman" pitchFamily="18" charset="0"/>
                <a:cs typeface="Times New Roman" pitchFamily="18" charset="0"/>
              </a:rPr>
              <a:t>cherubims</a:t>
            </a:r>
            <a:r>
              <a:rPr lang="en-US" sz="2500" i="1" dirty="0" smtClean="0">
                <a:solidFill>
                  <a:srgbClr val="0040C0"/>
                </a:solidFill>
                <a:latin typeface="Times New Roman" pitchFamily="18" charset="0"/>
                <a:cs typeface="Times New Roman" pitchFamily="18" charset="0"/>
              </a:rPr>
              <a:t> were lifted up. This [is] the living creature that I saw by the river of </a:t>
            </a:r>
            <a:r>
              <a:rPr lang="en-US" sz="2500" i="1" dirty="0" err="1" smtClean="0">
                <a:solidFill>
                  <a:srgbClr val="0040C0"/>
                </a:solidFill>
                <a:latin typeface="Times New Roman" pitchFamily="18" charset="0"/>
                <a:cs typeface="Times New Roman" pitchFamily="18" charset="0"/>
              </a:rPr>
              <a:t>Chebar</a:t>
            </a:r>
            <a:r>
              <a:rPr lang="en-US" sz="2500" i="1" dirty="0" smtClean="0">
                <a:solidFill>
                  <a:srgbClr val="0040C0"/>
                </a:solidFill>
                <a:latin typeface="Times New Roman" pitchFamily="18" charset="0"/>
                <a:cs typeface="Times New Roman" pitchFamily="18" charset="0"/>
              </a:rPr>
              <a:t>. </a:t>
            </a:r>
          </a:p>
          <a:p>
            <a:r>
              <a:rPr lang="en-US" sz="2500" i="1" dirty="0" smtClean="0">
                <a:solidFill>
                  <a:srgbClr val="0040C0"/>
                </a:solidFill>
                <a:latin typeface="Times New Roman" pitchFamily="18" charset="0"/>
                <a:cs typeface="Times New Roman" pitchFamily="18" charset="0"/>
              </a:rPr>
              <a:t>And when the </a:t>
            </a:r>
            <a:r>
              <a:rPr lang="en-US" sz="2500" i="1" dirty="0" err="1" smtClean="0">
                <a:solidFill>
                  <a:srgbClr val="0040C0"/>
                </a:solidFill>
                <a:latin typeface="Times New Roman" pitchFamily="18" charset="0"/>
                <a:cs typeface="Times New Roman" pitchFamily="18" charset="0"/>
              </a:rPr>
              <a:t>cherubims</a:t>
            </a:r>
            <a:r>
              <a:rPr lang="en-US" sz="2500" i="1" dirty="0" smtClean="0">
                <a:solidFill>
                  <a:srgbClr val="0040C0"/>
                </a:solidFill>
                <a:latin typeface="Times New Roman" pitchFamily="18" charset="0"/>
                <a:cs typeface="Times New Roman" pitchFamily="18" charset="0"/>
              </a:rPr>
              <a:t> went, the wheels went by them: and when the </a:t>
            </a:r>
            <a:r>
              <a:rPr lang="en-US" sz="2500" i="1" dirty="0" err="1" smtClean="0">
                <a:solidFill>
                  <a:srgbClr val="0040C0"/>
                </a:solidFill>
                <a:latin typeface="Times New Roman" pitchFamily="18" charset="0"/>
                <a:cs typeface="Times New Roman" pitchFamily="18" charset="0"/>
              </a:rPr>
              <a:t>cherubims</a:t>
            </a:r>
            <a:r>
              <a:rPr lang="en-US" sz="2500" i="1" dirty="0" smtClean="0">
                <a:solidFill>
                  <a:srgbClr val="0040C0"/>
                </a:solidFill>
                <a:latin typeface="Times New Roman" pitchFamily="18" charset="0"/>
                <a:cs typeface="Times New Roman" pitchFamily="18" charset="0"/>
              </a:rPr>
              <a:t> lifted up their wings to mount up from the earth, the same wheels also turned not from beside them. </a:t>
            </a:r>
          </a:p>
          <a:p>
            <a:r>
              <a:rPr lang="en-US" sz="2500" i="1" dirty="0" smtClean="0">
                <a:solidFill>
                  <a:srgbClr val="0040C0"/>
                </a:solidFill>
                <a:latin typeface="Times New Roman" pitchFamily="18" charset="0"/>
                <a:cs typeface="Times New Roman" pitchFamily="18" charset="0"/>
              </a:rPr>
              <a:t>When they stood, [these] stood; and when they were lifted up, [these] lifted up themselves [also]: for the spirit of the living creature [was] in them. </a:t>
            </a:r>
          </a:p>
          <a:p>
            <a:r>
              <a:rPr lang="en-US" sz="2500" i="1" dirty="0" smtClean="0">
                <a:solidFill>
                  <a:srgbClr val="0040C0"/>
                </a:solidFill>
                <a:latin typeface="Times New Roman" pitchFamily="18" charset="0"/>
                <a:cs typeface="Times New Roman" pitchFamily="18" charset="0"/>
              </a:rPr>
              <a:t>Then the glory of the LORD departed from off the threshold of the house, and stood over the </a:t>
            </a:r>
            <a:r>
              <a:rPr lang="en-US" sz="2500" i="1" dirty="0" err="1" smtClean="0">
                <a:solidFill>
                  <a:srgbClr val="0040C0"/>
                </a:solidFill>
                <a:latin typeface="Times New Roman" pitchFamily="18" charset="0"/>
                <a:cs typeface="Times New Roman" pitchFamily="18" charset="0"/>
              </a:rPr>
              <a:t>cherubims</a:t>
            </a:r>
            <a:r>
              <a:rPr lang="en-US" sz="2500" i="1" dirty="0" smtClean="0">
                <a:solidFill>
                  <a:srgbClr val="0040C0"/>
                </a:solidFill>
                <a:latin typeface="Times New Roman" pitchFamily="18" charset="0"/>
                <a:cs typeface="Times New Roman" pitchFamily="18" charset="0"/>
              </a:rPr>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11:22-23</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0040C0"/>
                </a:solidFill>
                <a:latin typeface="Times New Roman" pitchFamily="18" charset="0"/>
                <a:cs typeface="Times New Roman" pitchFamily="18" charset="0"/>
              </a:rPr>
              <a:t>Then did the </a:t>
            </a:r>
            <a:r>
              <a:rPr lang="en-US" i="1" dirty="0" err="1" smtClean="0">
                <a:solidFill>
                  <a:srgbClr val="0040C0"/>
                </a:solidFill>
                <a:latin typeface="Times New Roman" pitchFamily="18" charset="0"/>
                <a:cs typeface="Times New Roman" pitchFamily="18" charset="0"/>
              </a:rPr>
              <a:t>cherubims</a:t>
            </a:r>
            <a:r>
              <a:rPr lang="en-US" i="1" dirty="0" smtClean="0">
                <a:solidFill>
                  <a:srgbClr val="0040C0"/>
                </a:solidFill>
                <a:latin typeface="Times New Roman" pitchFamily="18" charset="0"/>
                <a:cs typeface="Times New Roman" pitchFamily="18" charset="0"/>
              </a:rPr>
              <a:t> lift up their wings, and the wheels beside them; and the glory of the God of Israel [was] over them above. </a:t>
            </a:r>
          </a:p>
          <a:p>
            <a:r>
              <a:rPr lang="en-US" i="1" dirty="0" smtClean="0">
                <a:solidFill>
                  <a:srgbClr val="0040C0"/>
                </a:solidFill>
                <a:latin typeface="Times New Roman" pitchFamily="18" charset="0"/>
                <a:cs typeface="Times New Roman" pitchFamily="18" charset="0"/>
              </a:rPr>
              <a:t>And the glory of the LORD went up from the midst of the city, and stood upon the mountain which [is] on the east side of the city.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43:4-6</a:t>
            </a:r>
            <a:endParaRPr lang="en-US" dirty="0"/>
          </a:p>
        </p:txBody>
      </p:sp>
      <p:sp>
        <p:nvSpPr>
          <p:cNvPr id="3" name="Content Placeholder 2"/>
          <p:cNvSpPr>
            <a:spLocks noGrp="1"/>
          </p:cNvSpPr>
          <p:nvPr>
            <p:ph idx="1"/>
          </p:nvPr>
        </p:nvSpPr>
        <p:spPr/>
        <p:txBody>
          <a:bodyPr/>
          <a:lstStyle/>
          <a:p>
            <a:r>
              <a:rPr lang="en-US" i="1" dirty="0" smtClean="0">
                <a:solidFill>
                  <a:srgbClr val="0040C0"/>
                </a:solidFill>
                <a:latin typeface="Times New Roman" pitchFamily="18" charset="0"/>
                <a:cs typeface="Times New Roman" pitchFamily="18" charset="0"/>
              </a:rPr>
              <a:t>And the glory of the LORD came into the house by the way of the gate whose prospect [is] toward the east. </a:t>
            </a:r>
          </a:p>
          <a:p>
            <a:r>
              <a:rPr lang="en-US" i="1" dirty="0" smtClean="0">
                <a:solidFill>
                  <a:srgbClr val="0040C0"/>
                </a:solidFill>
                <a:latin typeface="Times New Roman" pitchFamily="18" charset="0"/>
                <a:cs typeface="Times New Roman" pitchFamily="18" charset="0"/>
              </a:rPr>
              <a:t>So the spirit took me up, and brought me into the inner court; and, behold, the glory of the LORD filled the house. </a:t>
            </a:r>
          </a:p>
          <a:p>
            <a:r>
              <a:rPr lang="en-US" i="1" dirty="0" smtClean="0">
                <a:solidFill>
                  <a:srgbClr val="0040C0"/>
                </a:solidFill>
                <a:latin typeface="Times New Roman" pitchFamily="18" charset="0"/>
                <a:cs typeface="Times New Roman" pitchFamily="18" charset="0"/>
              </a:rPr>
              <a:t>And I heard [him] speaking unto me out of the house; and the man stood by me.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Ezekiel 44:4</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0040C0"/>
                </a:solidFill>
                <a:latin typeface="Times New Roman" pitchFamily="18" charset="0"/>
                <a:cs typeface="Times New Roman" pitchFamily="18" charset="0"/>
              </a:rPr>
              <a:t>Then brought he me the way of the north gate before the house: and I looked, and, behold, the glory of the LORD filled the house of the LORD: and I fell upon my face.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Habakkuk 2:14</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0040C0"/>
                </a:solidFill>
                <a:latin typeface="Times New Roman" pitchFamily="18" charset="0"/>
                <a:cs typeface="Times New Roman" pitchFamily="18" charset="0"/>
              </a:rPr>
              <a:t>For the earth shall be filled with the knowledge of the glory of the LORD, as the waters cover the sea.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Luke 2:8-10</a:t>
            </a:r>
            <a:endParaRPr lang="en-US" dirty="0"/>
          </a:p>
        </p:txBody>
      </p:sp>
      <p:sp>
        <p:nvSpPr>
          <p:cNvPr id="3" name="Content Placeholder 2"/>
          <p:cNvSpPr>
            <a:spLocks noGrp="1"/>
          </p:cNvSpPr>
          <p:nvPr>
            <p:ph idx="1"/>
          </p:nvPr>
        </p:nvSpPr>
        <p:spPr/>
        <p:txBody>
          <a:bodyPr/>
          <a:lstStyle/>
          <a:p>
            <a:r>
              <a:rPr lang="en-US" i="1" dirty="0" smtClean="0">
                <a:solidFill>
                  <a:srgbClr val="0040C0"/>
                </a:solidFill>
                <a:latin typeface="Times New Roman" pitchFamily="18" charset="0"/>
                <a:cs typeface="Times New Roman" pitchFamily="18" charset="0"/>
              </a:rPr>
              <a:t>And there were in the same country shepherds abiding in the field, keeping watch over their flock by night. </a:t>
            </a:r>
          </a:p>
          <a:p>
            <a:r>
              <a:rPr lang="en-US" i="1" dirty="0" smtClean="0">
                <a:solidFill>
                  <a:srgbClr val="0040C0"/>
                </a:solidFill>
                <a:latin typeface="Times New Roman" pitchFamily="18" charset="0"/>
                <a:cs typeface="Times New Roman" pitchFamily="18" charset="0"/>
              </a:rPr>
              <a:t>And, lo, the angel of the Lord came upon them, and the glory of the Lord shone round about them: and they were sore afraid. </a:t>
            </a:r>
          </a:p>
          <a:p>
            <a:r>
              <a:rPr lang="en-US" i="1" dirty="0" smtClean="0">
                <a:solidFill>
                  <a:srgbClr val="0040C0"/>
                </a:solidFill>
                <a:latin typeface="Times New Roman" pitchFamily="18" charset="0"/>
                <a:cs typeface="Times New Roman" pitchFamily="18" charset="0"/>
              </a:rPr>
              <a:t>And the angel said unto them, Fear not: for, behold, I bring you good tidings of great joy, which shall be to all people.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II Corinthians 3:17-18</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0040C0"/>
                </a:solidFill>
                <a:latin typeface="Times New Roman" pitchFamily="18" charset="0"/>
                <a:cs typeface="Times New Roman" pitchFamily="18" charset="0"/>
              </a:rPr>
              <a:t>Now the Lord is that Spirit: and where the Spirit of the Lord [is], there [is] liberty. </a:t>
            </a:r>
          </a:p>
          <a:p>
            <a:r>
              <a:rPr lang="en-US" i="1" dirty="0" smtClean="0">
                <a:solidFill>
                  <a:srgbClr val="0040C0"/>
                </a:solidFill>
                <a:latin typeface="Times New Roman" pitchFamily="18" charset="0"/>
                <a:cs typeface="Times New Roman" pitchFamily="18" charset="0"/>
              </a:rPr>
              <a:t>But we all, with open face beholding as in a glass the glory of the Lord, are changed into the same image from glory to glory, [even] as by the Spirit of the Lord.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143001"/>
            <a:ext cx="7772400" cy="2457450"/>
          </a:xfrm>
        </p:spPr>
        <p:txBody>
          <a:bodyPr/>
          <a:lstStyle/>
          <a:p>
            <a:pPr eaLnBrk="1" hangingPunct="1"/>
            <a:r>
              <a:rPr lang="en-US" dirty="0" smtClean="0">
                <a:solidFill>
                  <a:srgbClr val="0040C0"/>
                </a:solidFill>
                <a:effectLst>
                  <a:outerShdw blurRad="38100" dist="38100" dir="2700000" algn="tl">
                    <a:srgbClr val="000000">
                      <a:alpha val="43137"/>
                    </a:srgbClr>
                  </a:outerShdw>
                </a:effectLst>
                <a:latin typeface="Times New Roman" pitchFamily="18" charset="0"/>
                <a:cs typeface="Times New Roman" pitchFamily="18" charset="0"/>
              </a:rPr>
              <a:t>Glory of Lord</a:t>
            </a:r>
            <a:br>
              <a:rPr lang="en-US" dirty="0" smtClean="0">
                <a:solidFill>
                  <a:srgbClr val="0040C0"/>
                </a:solidFill>
                <a:effectLst>
                  <a:outerShdw blurRad="38100" dist="38100" dir="2700000" algn="tl">
                    <a:srgbClr val="000000">
                      <a:alpha val="43137"/>
                    </a:srgbClr>
                  </a:outerShdw>
                </a:effectLst>
                <a:latin typeface="Times New Roman" pitchFamily="18" charset="0"/>
                <a:cs typeface="Times New Roman" pitchFamily="18" charset="0"/>
              </a:rPr>
            </a:br>
            <a:r>
              <a:rPr lang="en-US" dirty="0" smtClean="0">
                <a:solidFill>
                  <a:srgbClr val="0040C0"/>
                </a:solidFill>
                <a:latin typeface="Times New Roman" pitchFamily="18" charset="0"/>
                <a:cs typeface="Times New Roman" pitchFamily="18" charset="0"/>
              </a:rPr>
              <a:t/>
            </a:r>
            <a:br>
              <a:rPr lang="en-US" dirty="0" smtClean="0">
                <a:solidFill>
                  <a:srgbClr val="0040C0"/>
                </a:solidFill>
                <a:latin typeface="Times New Roman" pitchFamily="18" charset="0"/>
                <a:cs typeface="Times New Roman" pitchFamily="18" charset="0"/>
              </a:rPr>
            </a:br>
            <a:endParaRPr lang="en-US" sz="3600" i="1" dirty="0" smtClean="0">
              <a:solidFill>
                <a:srgbClr val="0040C0"/>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05400"/>
            <a:ext cx="6400800" cy="533400"/>
          </a:xfrm>
        </p:spPr>
        <p:txBody>
          <a:bodyPr/>
          <a:lstStyle/>
          <a:p>
            <a:pPr algn="l" eaLnBrk="1" hangingPunct="1"/>
            <a:endParaRPr lang="en-US" sz="1800" dirty="0" smtClean="0">
              <a:solidFill>
                <a:srgbClr val="0040C0"/>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lstStyle/>
          <a:p>
            <a:r>
              <a:rPr lang="en-US" sz="4800" i="1" dirty="0" smtClean="0">
                <a:solidFill>
                  <a:srgbClr val="0040C0"/>
                </a:solidFill>
                <a:effectLst>
                  <a:outerShdw blurRad="38100" dist="38100" dir="2700000" algn="tl">
                    <a:srgbClr val="000000">
                      <a:alpha val="43137"/>
                    </a:srgbClr>
                  </a:outerShdw>
                </a:effectLst>
                <a:latin typeface="Times New Roman" pitchFamily="18" charset="0"/>
                <a:cs typeface="Times New Roman" pitchFamily="18" charset="0"/>
              </a:rPr>
              <a:t>Oh! The Glory of His Presence</a:t>
            </a:r>
            <a:endParaRPr lang="en-US" sz="48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5715000"/>
            <a:ext cx="8229600" cy="411163"/>
          </a:xfrm>
        </p:spPr>
        <p:txBody>
          <a:bodyPr/>
          <a:lstStyle/>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0040C0"/>
                </a:solidFill>
                <a:latin typeface="Times New Roman" pitchFamily="18" charset="0"/>
                <a:cs typeface="Times New Roman" pitchFamily="18" charset="0"/>
              </a:rPr>
              <a:t> The Glory of the Lord Is Come Down   </a:t>
            </a:r>
          </a:p>
          <a:p>
            <a:endParaRPr lang="en-US" i="1" dirty="0" smtClean="0">
              <a:solidFill>
                <a:srgbClr val="0040C0"/>
              </a:solidFill>
              <a:latin typeface="Times New Roman" pitchFamily="18" charset="0"/>
              <a:cs typeface="Times New Roman" pitchFamily="18" charset="0"/>
            </a:endParaRPr>
          </a:p>
          <a:p>
            <a:r>
              <a:rPr lang="en-US" sz="2400" i="1" dirty="0" smtClean="0">
                <a:solidFill>
                  <a:srgbClr val="0040C0"/>
                </a:solidFill>
                <a:latin typeface="Times New Roman" pitchFamily="18" charset="0"/>
                <a:cs typeface="Times New Roman" pitchFamily="18" charset="0"/>
              </a:rPr>
              <a:t>Dr. Carolyn Cole, Retreat Master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a:t>
            </a:r>
            <a:endParaRPr lang="en-US" sz="3600" dirty="0"/>
          </a:p>
        </p:txBody>
      </p:sp>
      <p:sp>
        <p:nvSpPr>
          <p:cNvPr id="3" name="Content Placeholder 2"/>
          <p:cNvSpPr>
            <a:spLocks noGrp="1"/>
          </p:cNvSpPr>
          <p:nvPr>
            <p:ph idx="1"/>
          </p:nvPr>
        </p:nvSpPr>
        <p:spPr/>
        <p:txBody>
          <a:bodyPr/>
          <a:lstStyle/>
          <a:p>
            <a:r>
              <a:rPr lang="en-US" sz="1800" i="1" dirty="0" smtClean="0">
                <a:solidFill>
                  <a:srgbClr val="0040C0"/>
                </a:solidFill>
                <a:latin typeface="Times New Roman" pitchFamily="18" charset="0"/>
                <a:cs typeface="Times New Roman" pitchFamily="18" charset="0"/>
              </a:rPr>
              <a:t>I ask you, Do you really want the glory of the Lord to come down?  </a:t>
            </a:r>
          </a:p>
          <a:p>
            <a:pPr>
              <a:buNone/>
            </a:pPr>
            <a:endParaRPr lang="en-US" sz="1800" i="1" dirty="0" smtClean="0">
              <a:solidFill>
                <a:srgbClr val="0040C0"/>
              </a:solidFill>
              <a:latin typeface="Times New Roman" pitchFamily="18" charset="0"/>
              <a:cs typeface="Times New Roman" pitchFamily="18" charset="0"/>
            </a:endParaRPr>
          </a:p>
          <a:p>
            <a:r>
              <a:rPr lang="en-US" sz="1800" i="1" dirty="0" smtClean="0">
                <a:solidFill>
                  <a:srgbClr val="0040C0"/>
                </a:solidFill>
                <a:latin typeface="Times New Roman" pitchFamily="18" charset="0"/>
                <a:cs typeface="Times New Roman" pitchFamily="18" charset="0"/>
              </a:rPr>
              <a:t>Do you want to leave your family and go to Mt. Sinai?  Do you want to be controlled by someone else?  Do you want someone to tell you to take off your shoes – for you are standing on holy ground?  Do you really want a burning bush in your front yard – to have to explain to your neighbors?  Do you want to spend 40 years in the desert? (Torah)</a:t>
            </a:r>
          </a:p>
          <a:p>
            <a:r>
              <a:rPr lang="en-US" sz="1800" i="1" dirty="0" smtClean="0">
                <a:solidFill>
                  <a:srgbClr val="0040C0"/>
                </a:solidFill>
                <a:latin typeface="Times New Roman" pitchFamily="18" charset="0"/>
                <a:cs typeface="Times New Roman" pitchFamily="18" charset="0"/>
              </a:rPr>
              <a:t>Do you want to stand firm in what you know the Lord God Almighty has told you, has led you to do while the congregation turns to you and says, Who do you think you are?  We are all holy! (Numbers)  Do you want to walk in obedience to the Lord God at all costs?  Even when it might cost you the last friend that you thought you had?  Or your family?  Do you want to stand alone?  Are you willing to stand in the gap for them after they have lived a life of disobedience?</a:t>
            </a:r>
          </a:p>
          <a:p>
            <a:r>
              <a:rPr lang="en-US" sz="1800" i="1" dirty="0" smtClean="0">
                <a:solidFill>
                  <a:srgbClr val="0040C0"/>
                </a:solidFill>
                <a:latin typeface="Times New Roman" pitchFamily="18" charset="0"/>
                <a:cs typeface="Times New Roman" pitchFamily="18" charset="0"/>
              </a:rPr>
              <a:t>I ask you, Do you really want the glory of the Lord to come down?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000" i="1" dirty="0" smtClean="0">
                <a:solidFill>
                  <a:srgbClr val="0040C0"/>
                </a:solidFill>
                <a:latin typeface="Times New Roman" pitchFamily="18" charset="0"/>
                <a:cs typeface="Times New Roman" pitchFamily="18" charset="0"/>
              </a:rPr>
              <a:t>Do you want to leave your family and go to Mt. Sinai?  Do you want to be controlled by someone else?  Do you want someone to tell you to take off your shoes – for you are standing on holy ground?  Do you really want a burning bush in your front yard – to have to explain to your neighbors?  Do you want to spend 40 years in the desert? (Torah) </a:t>
            </a:r>
          </a:p>
          <a:p>
            <a:r>
              <a:rPr lang="en-US" sz="2000" i="1" dirty="0" smtClean="0">
                <a:solidFill>
                  <a:srgbClr val="0040C0"/>
                </a:solidFill>
                <a:latin typeface="Times New Roman" pitchFamily="18" charset="0"/>
                <a:cs typeface="Times New Roman" pitchFamily="18" charset="0"/>
              </a:rPr>
              <a:t>Do you want to stand firm in what you know the Lord God Almighty has told you, has led you to do while the congregation turns to you and says, Who do you think you are?  We are all holy! (Numbers)  Do you want to walk in obedience to the Lord God at all costs?  Even when it might cost you the last friend that you thought you had?  Or your family?  Do you want to stand alone?  Are you willing to stand in the gap for them after they have lived a life of disobedience?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400" i="1" dirty="0" smtClean="0">
                <a:solidFill>
                  <a:srgbClr val="0040C0"/>
                </a:solidFill>
                <a:latin typeface="Times New Roman" pitchFamily="18" charset="0"/>
                <a:cs typeface="Times New Roman" pitchFamily="18" charset="0"/>
              </a:rPr>
              <a:t>Do you want to be a man whose wife turns against you, says curse God and die?  Doe you want to be a man who loses all of his children? Who loses all of his friends and household?  Do you want to be a man whose body is racked with boils, with pain, whose health has failed?  Do you want to look like a sinner before your friends and family?  (Job)</a:t>
            </a:r>
            <a:endParaRPr lang="en-US" sz="800" i="1" dirty="0" smtClean="0">
              <a:solidFill>
                <a:srgbClr val="0040C0"/>
              </a:solidFill>
              <a:latin typeface="Times New Roman" pitchFamily="18" charset="0"/>
              <a:cs typeface="Times New Roman" pitchFamily="18" charset="0"/>
            </a:endParaRPr>
          </a:p>
          <a:p>
            <a:r>
              <a:rPr lang="en-US" sz="2400" i="1" dirty="0" smtClean="0">
                <a:solidFill>
                  <a:srgbClr val="0040C0"/>
                </a:solidFill>
                <a:latin typeface="Times New Roman" pitchFamily="18" charset="0"/>
                <a:cs typeface="Times New Roman" pitchFamily="18" charset="0"/>
              </a:rPr>
              <a:t>Then I ask you, Do you want to confess your sins?  Do you want to acknowledge that you are a man of unclean lips?  Do you want to acknowledge that you are undone?  Do you want to acknowledge that you live among people of unclean lips?  Do you want a live coal, a burning coal to touch your lips?  (Isaiah 6)</a:t>
            </a:r>
            <a:endParaRPr lang="en-US" sz="2400" i="1" dirty="0">
              <a:solidFill>
                <a:srgbClr val="0040C0"/>
              </a:solidFill>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400" i="1" dirty="0" smtClean="0">
                <a:solidFill>
                  <a:srgbClr val="0040C0"/>
                </a:solidFill>
                <a:latin typeface="Times New Roman" pitchFamily="18" charset="0"/>
                <a:cs typeface="Times New Roman" pitchFamily="18" charset="0"/>
              </a:rPr>
              <a:t>Do you want to be found as a man who is beating upon his breast crying out, Lord Jesus Christ, Son of David, have mercy upon me, for I am a sinner? – for all the world to hear?  (Matthew 8.8)</a:t>
            </a:r>
          </a:p>
          <a:p>
            <a:r>
              <a:rPr lang="en-US" sz="2400" i="1" dirty="0" smtClean="0">
                <a:solidFill>
                  <a:srgbClr val="0040C0"/>
                </a:solidFill>
                <a:latin typeface="Times New Roman" pitchFamily="18" charset="0"/>
                <a:cs typeface="Times New Roman" pitchFamily="18" charset="0"/>
              </a:rPr>
              <a:t>Do you want to hear the call that says, Count the cost.  Then take up your cross and follow me?  Do you want to hear the call that says to forsake all for Him?  Do you want to hear the words that shall come true, A disciple is not above the teacher . . . for what they have done to the teacher, how much more will they do to those of his household?  (Matthew 10.24-25, 37-39)</a:t>
            </a:r>
            <a:endParaRPr lang="en-US" sz="2400" i="1" dirty="0">
              <a:solidFill>
                <a:srgbClr val="0040C0"/>
              </a:solidFill>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200" i="1" dirty="0" smtClean="0">
                <a:solidFill>
                  <a:srgbClr val="0040C0"/>
                </a:solidFill>
                <a:latin typeface="Times New Roman" pitchFamily="18" charset="0"/>
                <a:cs typeface="Times New Roman" pitchFamily="18" charset="0"/>
              </a:rPr>
              <a:t>Do you want to labor long and hard in imprisonments, with countless floggings, and often near death, received 40 minus one floggings on countless occasions, be beaten with rods, be stoned, experience shipwrecks, be a drift at sea, on frequent journeys, in danger from rivers, danger from bandits, danger from your own people, danger from others, danger in the city, danger in the wilderness, danger at sea, danger from false brothers, in toil and hardship, through many a sleepless night, hungry and thirsty, often without food, cold and naked?  (II </a:t>
            </a:r>
            <a:r>
              <a:rPr lang="en-US" sz="2200" i="1" dirty="0" err="1" smtClean="0">
                <a:solidFill>
                  <a:srgbClr val="0040C0"/>
                </a:solidFill>
                <a:latin typeface="Times New Roman" pitchFamily="18" charset="0"/>
                <a:cs typeface="Times New Roman" pitchFamily="18" charset="0"/>
              </a:rPr>
              <a:t>Cor</a:t>
            </a:r>
            <a:r>
              <a:rPr lang="en-US" sz="2200" i="1" dirty="0" smtClean="0">
                <a:solidFill>
                  <a:srgbClr val="0040C0"/>
                </a:solidFill>
                <a:latin typeface="Times New Roman" pitchFamily="18" charset="0"/>
                <a:cs typeface="Times New Roman" pitchFamily="18" charset="0"/>
              </a:rPr>
              <a:t> 11.16-33)</a:t>
            </a:r>
          </a:p>
          <a:p>
            <a:r>
              <a:rPr lang="en-US" sz="2200" i="1" dirty="0" smtClean="0">
                <a:solidFill>
                  <a:srgbClr val="0040C0"/>
                </a:solidFill>
                <a:latin typeface="Times New Roman" pitchFamily="18" charset="0"/>
                <a:cs typeface="Times New Roman" pitchFamily="18" charset="0"/>
              </a:rPr>
              <a:t>Do you want to live a life of a slave?  Do you no longer want to make decisions regarding what you will do and what you will not do?  Do you no longer desire to decide your thoughts, your ways, your will?  (I </a:t>
            </a:r>
            <a:r>
              <a:rPr lang="en-US" sz="2200" i="1" dirty="0" err="1" smtClean="0">
                <a:solidFill>
                  <a:srgbClr val="0040C0"/>
                </a:solidFill>
                <a:latin typeface="Times New Roman" pitchFamily="18" charset="0"/>
                <a:cs typeface="Times New Roman" pitchFamily="18" charset="0"/>
              </a:rPr>
              <a:t>Cor</a:t>
            </a:r>
            <a:r>
              <a:rPr lang="en-US" sz="2200" i="1" dirty="0" smtClean="0">
                <a:solidFill>
                  <a:srgbClr val="0040C0"/>
                </a:solidFill>
                <a:latin typeface="Times New Roman" pitchFamily="18" charset="0"/>
                <a:cs typeface="Times New Roman" pitchFamily="18" charset="0"/>
              </a:rPr>
              <a:t> 7.22)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3000" i="1" dirty="0" smtClean="0">
                <a:solidFill>
                  <a:srgbClr val="0040C0"/>
                </a:solidFill>
                <a:latin typeface="Times New Roman" pitchFamily="18" charset="0"/>
                <a:cs typeface="Times New Roman" pitchFamily="18" charset="0"/>
              </a:rPr>
              <a:t>I ask you once again, Do you really want the glory of the Lord to come down upon you?</a:t>
            </a:r>
          </a:p>
          <a:p>
            <a:r>
              <a:rPr lang="en-US" sz="3000" i="1" dirty="0" smtClean="0">
                <a:solidFill>
                  <a:srgbClr val="0040C0"/>
                </a:solidFill>
                <a:latin typeface="Times New Roman" pitchFamily="18" charset="0"/>
                <a:cs typeface="Times New Roman" pitchFamily="18" charset="0"/>
              </a:rPr>
              <a:t>Do you want to prophesy and speak forth the word of the Lord (Jeremiah), saying “Thus says the Lord,” when the world’s great “religious” ones are saying Peace, peace is all around us?  Do you really want to stand forth with the Word of the Lord and be put into the pit to die because you are not a man-pleaser?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200" i="1" dirty="0" smtClean="0">
                <a:solidFill>
                  <a:srgbClr val="0040C0"/>
                </a:solidFill>
                <a:latin typeface="Times New Roman" pitchFamily="18" charset="0"/>
                <a:cs typeface="Times New Roman" pitchFamily="18" charset="0"/>
              </a:rPr>
              <a:t>Do you want to stand and see things that no one else sees that God has revealed to you, to know the Truth and speak forth to the people who do not want to hear what you have to say  (Ezekiel 3)?  Do you really want the Lord to lift you up and plant you in the midst of the Valley of Dry Bones, saying unto you, Prophecy?</a:t>
            </a:r>
          </a:p>
          <a:p>
            <a:r>
              <a:rPr lang="en-US" sz="2200" i="1" dirty="0" smtClean="0">
                <a:solidFill>
                  <a:srgbClr val="0040C0"/>
                </a:solidFill>
                <a:latin typeface="Times New Roman" pitchFamily="18" charset="0"/>
                <a:cs typeface="Times New Roman" pitchFamily="18" charset="0"/>
              </a:rPr>
              <a:t>Do you want to go to the Isle of Patmos and see the terribleness of what is to come as you stand in the glory of the Lord?</a:t>
            </a:r>
          </a:p>
          <a:p>
            <a:r>
              <a:rPr lang="en-US" sz="2200" i="1" dirty="0" smtClean="0">
                <a:solidFill>
                  <a:srgbClr val="0040C0"/>
                </a:solidFill>
                <a:latin typeface="Times New Roman" pitchFamily="18" charset="0"/>
                <a:cs typeface="Times New Roman" pitchFamily="18" charset="0"/>
              </a:rPr>
              <a:t>Surely, by now, you get the point.  To experience the glory of the Lord in your life, the work of the Holy Spirit in your life with might and power is when we walk with the Lord Jesus Christ, the via dolorosa, the way of the cross that will cost us.  It will be in the mundane life where no one knows you or what you have done for the Lord.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100" i="1" dirty="0" smtClean="0">
                <a:solidFill>
                  <a:srgbClr val="0040C0"/>
                </a:solidFill>
                <a:latin typeface="Times New Roman" pitchFamily="18" charset="0"/>
                <a:cs typeface="Times New Roman" pitchFamily="18" charset="0"/>
              </a:rPr>
              <a:t>You may even go to your death, a cruel death, and no one will even know you or what you have done for Jesus.  There are those who are tortured for Jesus, and most of us never know about them, or certainly do not know their names, where they lived, what they did.  There are many of those today who are tortured and killed for Jesus Christ by other religions.</a:t>
            </a:r>
          </a:p>
          <a:p>
            <a:r>
              <a:rPr lang="en-US" sz="2100" i="1" dirty="0" smtClean="0">
                <a:solidFill>
                  <a:srgbClr val="0040C0"/>
                </a:solidFill>
                <a:latin typeface="Times New Roman" pitchFamily="18" charset="0"/>
                <a:cs typeface="Times New Roman" pitchFamily="18" charset="0"/>
              </a:rPr>
              <a:t>There are some that we do know such as Dietrich Bonheoffer, a Lutheran theologian, who was martyred for Jesus Christ.  There was Watchman Nee who was martyred for Jesus Christ.  There are many of which we know about in the Early Church.  We have names, stories, but somehow our lives seemingly go untouched by that great cloud of witness that has gone before us (Revelation 7.9-15).</a:t>
            </a:r>
          </a:p>
          <a:p>
            <a:r>
              <a:rPr lang="en-US" sz="2100" i="1" dirty="0" smtClean="0">
                <a:solidFill>
                  <a:srgbClr val="0040C0"/>
                </a:solidFill>
                <a:latin typeface="Times New Roman" pitchFamily="18" charset="0"/>
                <a:cs typeface="Times New Roman" pitchFamily="18" charset="0"/>
              </a:rPr>
              <a:t>Do you want to know Him in the Power of His Resurrection and the Fellowship of His Suffering?  (Philippians 3.10)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Isaiah 6:1-8</a:t>
            </a:r>
            <a:endParaRPr lang="en-US" dirty="0"/>
          </a:p>
        </p:txBody>
      </p:sp>
      <p:sp>
        <p:nvSpPr>
          <p:cNvPr id="5" name="Content Placeholder 4"/>
          <p:cNvSpPr>
            <a:spLocks noGrp="1"/>
          </p:cNvSpPr>
          <p:nvPr>
            <p:ph idx="1"/>
          </p:nvPr>
        </p:nvSpPr>
        <p:spPr/>
        <p:txBody>
          <a:bodyPr/>
          <a:lstStyle/>
          <a:p>
            <a:r>
              <a:rPr lang="en-US" sz="2600" i="1" dirty="0" smtClean="0">
                <a:solidFill>
                  <a:srgbClr val="0040C0"/>
                </a:solidFill>
                <a:latin typeface="Times New Roman" pitchFamily="18" charset="0"/>
                <a:cs typeface="Times New Roman" pitchFamily="18" charset="0"/>
              </a:rPr>
              <a:t>In the year that king </a:t>
            </a:r>
            <a:r>
              <a:rPr lang="en-US" sz="2600" i="1" dirty="0" err="1" smtClean="0">
                <a:solidFill>
                  <a:srgbClr val="0040C0"/>
                </a:solidFill>
                <a:latin typeface="Times New Roman" pitchFamily="18" charset="0"/>
                <a:cs typeface="Times New Roman" pitchFamily="18" charset="0"/>
              </a:rPr>
              <a:t>Uzziah</a:t>
            </a:r>
            <a:r>
              <a:rPr lang="en-US" sz="2600" i="1" dirty="0" smtClean="0">
                <a:solidFill>
                  <a:srgbClr val="0040C0"/>
                </a:solidFill>
                <a:latin typeface="Times New Roman" pitchFamily="18" charset="0"/>
                <a:cs typeface="Times New Roman" pitchFamily="18" charset="0"/>
              </a:rPr>
              <a:t> died I saw also the Lord sitting upon a throne, high and lifted up, and his train filled the temple. </a:t>
            </a:r>
          </a:p>
          <a:p>
            <a:r>
              <a:rPr lang="en-US" sz="2600" i="1" dirty="0" smtClean="0">
                <a:solidFill>
                  <a:srgbClr val="0040C0"/>
                </a:solidFill>
                <a:latin typeface="Times New Roman" pitchFamily="18" charset="0"/>
                <a:cs typeface="Times New Roman" pitchFamily="18" charset="0"/>
              </a:rPr>
              <a:t>Above it stood the </a:t>
            </a:r>
            <a:r>
              <a:rPr lang="en-US" sz="2600" i="1" dirty="0" err="1" smtClean="0">
                <a:solidFill>
                  <a:srgbClr val="0040C0"/>
                </a:solidFill>
                <a:latin typeface="Times New Roman" pitchFamily="18" charset="0"/>
                <a:cs typeface="Times New Roman" pitchFamily="18" charset="0"/>
              </a:rPr>
              <a:t>seraphims</a:t>
            </a:r>
            <a:r>
              <a:rPr lang="en-US" sz="2600" i="1" dirty="0" smtClean="0">
                <a:solidFill>
                  <a:srgbClr val="0040C0"/>
                </a:solidFill>
                <a:latin typeface="Times New Roman" pitchFamily="18" charset="0"/>
                <a:cs typeface="Times New Roman" pitchFamily="18" charset="0"/>
              </a:rPr>
              <a:t>: each one had six wings; with twain he covered his face, and with twain he covered his feet, and with twain he did fly. </a:t>
            </a:r>
          </a:p>
          <a:p>
            <a:r>
              <a:rPr lang="en-US" sz="2600" i="1" dirty="0" smtClean="0">
                <a:solidFill>
                  <a:srgbClr val="0040C0"/>
                </a:solidFill>
                <a:latin typeface="Times New Roman" pitchFamily="18" charset="0"/>
                <a:cs typeface="Times New Roman" pitchFamily="18" charset="0"/>
              </a:rPr>
              <a:t>And one cried unto another, and said, Holy, holy, holy, [is] the LORD of hosts: the whole earth [is] full of his glory. </a:t>
            </a:r>
          </a:p>
          <a:p>
            <a:r>
              <a:rPr lang="en-US" sz="2600" i="1" dirty="0" smtClean="0">
                <a:solidFill>
                  <a:srgbClr val="0040C0"/>
                </a:solidFill>
                <a:latin typeface="Times New Roman" pitchFamily="18" charset="0"/>
                <a:cs typeface="Times New Roman" pitchFamily="18" charset="0"/>
              </a:rPr>
              <a:t>And the posts of the door moved at the voice of him that cried, and the house was filled with smoke.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600" i="1" dirty="0" smtClean="0">
                <a:solidFill>
                  <a:srgbClr val="0040C0"/>
                </a:solidFill>
                <a:latin typeface="Times New Roman" pitchFamily="18" charset="0"/>
                <a:cs typeface="Times New Roman" pitchFamily="18" charset="0"/>
              </a:rPr>
              <a:t>Now, having said all of that, let me tell you where I stand. </a:t>
            </a:r>
          </a:p>
          <a:p>
            <a:r>
              <a:rPr lang="en-US" sz="2600" i="1" dirty="0" smtClean="0">
                <a:solidFill>
                  <a:srgbClr val="0040C0"/>
                </a:solidFill>
                <a:latin typeface="Times New Roman" pitchFamily="18" charset="0"/>
                <a:cs typeface="Times New Roman" pitchFamily="18" charset="0"/>
              </a:rPr>
              <a:t>I want to look holy, but I don’t want to spend time with the Lord.  I want to experience the anointing of His word as it goes forth through me, but I do not want to spend time in His Word.  I want the glory of the Lord to come down, but I don’t want to have to pay the price.  You see, I just want it all to look good and be good – without the suffering and pain.  May God forgive me.</a:t>
            </a:r>
          </a:p>
          <a:p>
            <a:r>
              <a:rPr lang="en-US" sz="2600" i="1" dirty="0" smtClean="0">
                <a:solidFill>
                  <a:srgbClr val="0040C0"/>
                </a:solidFill>
                <a:latin typeface="Times New Roman" pitchFamily="18" charset="0"/>
                <a:cs typeface="Times New Roman" pitchFamily="18" charset="0"/>
              </a:rPr>
              <a:t>And, yet, down deep inside me is the prayer, O Lord God, Thy holy will be done in me.  I believe you know what I am saying.</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100" i="1" dirty="0" smtClean="0">
                <a:solidFill>
                  <a:srgbClr val="0040C0"/>
                </a:solidFill>
                <a:latin typeface="Times New Roman" pitchFamily="18" charset="0"/>
                <a:cs typeface="Times New Roman" pitchFamily="18" charset="0"/>
              </a:rPr>
              <a:t>Oh, how I want the anointing that was upon Peter as he boldly proclaimed Jesus Christ and three thousand souls came to Jesus and were baptized.  I want that anointing that pushes forth the Word of the Lord with power where people’s lives are changed, to include mine.  I want that anointing that gives to us a new spirit and a new heart (Ezekiel 26). </a:t>
            </a:r>
          </a:p>
          <a:p>
            <a:r>
              <a:rPr lang="en-US" sz="2100" i="1" dirty="0" smtClean="0">
                <a:solidFill>
                  <a:srgbClr val="0040C0"/>
                </a:solidFill>
                <a:latin typeface="Times New Roman" pitchFamily="18" charset="0"/>
                <a:cs typeface="Times New Roman" pitchFamily="18" charset="0"/>
              </a:rPr>
              <a:t>I want that anointing that goes through me to touch the lives of others and their lives are made whole (Mark 16) where Jesus Christ is glorified.</a:t>
            </a:r>
          </a:p>
          <a:p>
            <a:r>
              <a:rPr lang="en-US" sz="2100" i="1" dirty="0" smtClean="0">
                <a:solidFill>
                  <a:srgbClr val="0040C0"/>
                </a:solidFill>
                <a:latin typeface="Times New Roman" pitchFamily="18" charset="0"/>
                <a:cs typeface="Times New Roman" pitchFamily="18" charset="0"/>
              </a:rPr>
              <a:t>But, I know that will come when I, like John the Baptizer, realize and speak forth the truth, There is One who comes after me but was before me; it is He of Whom I am not worthy to unlatch his sandals.   I am not worthy.  I am a sinner.  My heart is evil before the Lord God Almighty in Jesus Christ by the Holy Spirit.</a:t>
            </a:r>
            <a:endParaRPr lang="en-US" sz="2100" i="1" dirty="0">
              <a:solidFill>
                <a:srgbClr val="0040C0"/>
              </a:solidFill>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300" i="1" dirty="0" smtClean="0">
                <a:solidFill>
                  <a:srgbClr val="0040C0"/>
                </a:solidFill>
                <a:latin typeface="Times New Roman" pitchFamily="18" charset="0"/>
                <a:cs typeface="Times New Roman" pitchFamily="18" charset="0"/>
              </a:rPr>
              <a:t>Oh, but for the glory of the Lord to come down into my life, your life, the life of this church, our hearts, our eyes must ever be turned heavenward.  We must seek first the Kingdom of God and His righteousness.  We must, like Stephen, see Jesus – because our lives were/are lived as Stephen.  We must look to Jesus, the Author and finisher of life.  We must no longer have any desires.  We must no longer desire to be anything or anyone – but God’s little “water boy,” if you will.</a:t>
            </a:r>
          </a:p>
          <a:p>
            <a:r>
              <a:rPr lang="en-US" sz="2300" i="1" dirty="0" smtClean="0">
                <a:solidFill>
                  <a:srgbClr val="0040C0"/>
                </a:solidFill>
                <a:latin typeface="Times New Roman" pitchFamily="18" charset="0"/>
                <a:cs typeface="Times New Roman" pitchFamily="18" charset="0"/>
              </a:rPr>
              <a:t>Scripture says that if we see God, we will die.  I believe that with all of my heart.  I believe that when we see God face to face, we will die to ourselves.  We will no longer desire what we want, but we will see the work of the Cross of Calvary as the ultimate work to be done in us and through us.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p:txBody>
          <a:bodyPr/>
          <a:lstStyle/>
          <a:p>
            <a:r>
              <a:rPr lang="en-US" sz="2600" i="1" dirty="0" smtClean="0">
                <a:solidFill>
                  <a:srgbClr val="0040C0"/>
                </a:solidFill>
                <a:latin typeface="Times New Roman" pitchFamily="18" charset="0"/>
                <a:cs typeface="Times New Roman" pitchFamily="18" charset="0"/>
              </a:rPr>
              <a:t>We will desire with desire to go door to door.  No, not asking what church do you attend, but – Do you know my Jesus?  Have you heard that He loves you, and that He will abide to the end?</a:t>
            </a:r>
          </a:p>
          <a:p>
            <a:r>
              <a:rPr lang="en-US" sz="2600" i="1" dirty="0" smtClean="0">
                <a:solidFill>
                  <a:srgbClr val="0040C0"/>
                </a:solidFill>
                <a:latin typeface="Times New Roman" pitchFamily="18" charset="0"/>
                <a:cs typeface="Times New Roman" pitchFamily="18" charset="0"/>
              </a:rPr>
              <a:t>The glory of the Lord cannot come down in my life until I am abiding in Him and He in me (John 15.1-11).</a:t>
            </a:r>
          </a:p>
          <a:p>
            <a:r>
              <a:rPr lang="en-US" sz="2600" i="1" dirty="0" smtClean="0">
                <a:solidFill>
                  <a:srgbClr val="0040C0"/>
                </a:solidFill>
                <a:latin typeface="Times New Roman" pitchFamily="18" charset="0"/>
                <a:cs typeface="Times New Roman" pitchFamily="18" charset="0"/>
              </a:rPr>
              <a:t>I will not experience the glory of the Lord in eternity with the tribes and nations around the throne of the Lamb of God (Revelation 7.9-15)  unless I am abiding in Him and He in me.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0040C0"/>
                </a:solidFill>
                <a:latin typeface="Times New Roman" pitchFamily="18" charset="0"/>
                <a:cs typeface="Times New Roman" pitchFamily="18" charset="0"/>
              </a:rPr>
              <a:t>The Glory of the Lord Is Come Down cont.</a:t>
            </a:r>
            <a:endParaRPr lang="en-US" sz="3600"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0040C0"/>
                </a:solidFill>
                <a:latin typeface="Times New Roman" pitchFamily="18" charset="0"/>
                <a:cs typeface="Times New Roman" pitchFamily="18" charset="0"/>
              </a:rPr>
              <a:t>Oh, people, do you know my Jesus.  Have you heard that He loves you, and that He will abide to the end.  He is King of kings and Lord of lords.  He’s my King. </a:t>
            </a:r>
            <a:endParaRPr lang="en-US" i="1" dirty="0">
              <a:solidFill>
                <a:srgbClr val="0040C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Isaiah 6:1-8 cont.</a:t>
            </a:r>
            <a:endParaRPr lang="en-US" dirty="0"/>
          </a:p>
        </p:txBody>
      </p:sp>
      <p:sp>
        <p:nvSpPr>
          <p:cNvPr id="3" name="Content Placeholder 2"/>
          <p:cNvSpPr>
            <a:spLocks noGrp="1"/>
          </p:cNvSpPr>
          <p:nvPr>
            <p:ph idx="1"/>
          </p:nvPr>
        </p:nvSpPr>
        <p:spPr/>
        <p:txBody>
          <a:bodyPr/>
          <a:lstStyle/>
          <a:p>
            <a:r>
              <a:rPr lang="en-US" sz="2400" i="1" dirty="0" smtClean="0">
                <a:solidFill>
                  <a:srgbClr val="0040C0"/>
                </a:solidFill>
                <a:latin typeface="Times New Roman" pitchFamily="18" charset="0"/>
                <a:cs typeface="Times New Roman" pitchFamily="18" charset="0"/>
              </a:rPr>
              <a:t>Then said I, Woe [is] me! for I am undone; because I [am] a man of unclean lips, and I dwell in the midst of a people of unclean lips: for mine eyes have seen the King, the LORD of hosts. </a:t>
            </a:r>
          </a:p>
          <a:p>
            <a:r>
              <a:rPr lang="en-US" sz="2400" i="1" dirty="0" smtClean="0">
                <a:solidFill>
                  <a:srgbClr val="0040C0"/>
                </a:solidFill>
                <a:latin typeface="Times New Roman" pitchFamily="18" charset="0"/>
                <a:cs typeface="Times New Roman" pitchFamily="18" charset="0"/>
              </a:rPr>
              <a:t>Then flew one of the </a:t>
            </a:r>
            <a:r>
              <a:rPr lang="en-US" sz="2400" i="1" dirty="0" err="1" smtClean="0">
                <a:solidFill>
                  <a:srgbClr val="0040C0"/>
                </a:solidFill>
                <a:latin typeface="Times New Roman" pitchFamily="18" charset="0"/>
                <a:cs typeface="Times New Roman" pitchFamily="18" charset="0"/>
              </a:rPr>
              <a:t>seraphims</a:t>
            </a:r>
            <a:r>
              <a:rPr lang="en-US" sz="2400" i="1" dirty="0" smtClean="0">
                <a:solidFill>
                  <a:srgbClr val="0040C0"/>
                </a:solidFill>
                <a:latin typeface="Times New Roman" pitchFamily="18" charset="0"/>
                <a:cs typeface="Times New Roman" pitchFamily="18" charset="0"/>
              </a:rPr>
              <a:t> unto me, having a live coal in his hand, [which] he had taken with the tongs from off the altar: </a:t>
            </a:r>
          </a:p>
          <a:p>
            <a:r>
              <a:rPr lang="en-US" sz="2400" i="1" dirty="0" smtClean="0">
                <a:solidFill>
                  <a:srgbClr val="0040C0"/>
                </a:solidFill>
                <a:latin typeface="Times New Roman" pitchFamily="18" charset="0"/>
                <a:cs typeface="Times New Roman" pitchFamily="18" charset="0"/>
              </a:rPr>
              <a:t>And he laid [it] upon my mouth, and said, Lo, this hath touched thy lips; and </a:t>
            </a:r>
            <a:r>
              <a:rPr lang="en-US" sz="2400" i="1" dirty="0" err="1" smtClean="0">
                <a:solidFill>
                  <a:srgbClr val="0040C0"/>
                </a:solidFill>
                <a:latin typeface="Times New Roman" pitchFamily="18" charset="0"/>
                <a:cs typeface="Times New Roman" pitchFamily="18" charset="0"/>
              </a:rPr>
              <a:t>thine</a:t>
            </a:r>
            <a:r>
              <a:rPr lang="en-US" sz="2400" i="1" dirty="0" smtClean="0">
                <a:solidFill>
                  <a:srgbClr val="0040C0"/>
                </a:solidFill>
                <a:latin typeface="Times New Roman" pitchFamily="18" charset="0"/>
                <a:cs typeface="Times New Roman" pitchFamily="18" charset="0"/>
              </a:rPr>
              <a:t> iniquity is taken away, and thy sin purged. </a:t>
            </a:r>
          </a:p>
          <a:p>
            <a:r>
              <a:rPr lang="en-US" sz="2400" i="1" dirty="0" smtClean="0">
                <a:solidFill>
                  <a:srgbClr val="0040C0"/>
                </a:solidFill>
                <a:latin typeface="Times New Roman" pitchFamily="18" charset="0"/>
                <a:cs typeface="Times New Roman" pitchFamily="18" charset="0"/>
              </a:rPr>
              <a:t>Also I heard the voice of the Lord, saying, Whom shall I send, and who will go for us? Then said I, Here [am] I; send me.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Exodus 13:21-22</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0040C0"/>
                </a:solidFill>
                <a:latin typeface="Times New Roman" pitchFamily="18" charset="0"/>
                <a:cs typeface="Times New Roman" pitchFamily="18" charset="0"/>
              </a:rPr>
              <a:t>And the LORD went before them by day in a pillar of a cloud, to lead them the way; and by night in a pillar of fire, to give them light; to go by day and night: </a:t>
            </a:r>
          </a:p>
          <a:p>
            <a:r>
              <a:rPr lang="en-US" i="1" dirty="0" smtClean="0">
                <a:solidFill>
                  <a:srgbClr val="0040C0"/>
                </a:solidFill>
                <a:latin typeface="Times New Roman" pitchFamily="18" charset="0"/>
                <a:cs typeface="Times New Roman" pitchFamily="18" charset="0"/>
              </a:rPr>
              <a:t>He took not away the pillar of the cloud by day, nor the pillar of fire by night, [from] before the people.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Exodus 14:24-25</a:t>
            </a:r>
            <a:endParaRPr lang="en-US" dirty="0"/>
          </a:p>
        </p:txBody>
      </p:sp>
      <p:sp>
        <p:nvSpPr>
          <p:cNvPr id="3" name="Content Placeholder 2"/>
          <p:cNvSpPr>
            <a:spLocks noGrp="1"/>
          </p:cNvSpPr>
          <p:nvPr>
            <p:ph idx="1"/>
          </p:nvPr>
        </p:nvSpPr>
        <p:spPr/>
        <p:txBody>
          <a:bodyPr/>
          <a:lstStyle/>
          <a:p>
            <a:r>
              <a:rPr lang="en-US" i="1" dirty="0" smtClean="0">
                <a:solidFill>
                  <a:srgbClr val="0040C0"/>
                </a:solidFill>
                <a:latin typeface="Times New Roman" pitchFamily="18" charset="0"/>
                <a:cs typeface="Times New Roman" pitchFamily="18" charset="0"/>
              </a:rPr>
              <a:t>And it came to pass, that in the morning watch the LORD looked unto the host of the Egyptians through the pillar of fire and of the cloud, and troubled the host of the Egyptians, </a:t>
            </a:r>
          </a:p>
          <a:p>
            <a:r>
              <a:rPr lang="en-US" i="1" dirty="0" smtClean="0">
                <a:solidFill>
                  <a:srgbClr val="0040C0"/>
                </a:solidFill>
                <a:latin typeface="Times New Roman" pitchFamily="18" charset="0"/>
                <a:cs typeface="Times New Roman" pitchFamily="18" charset="0"/>
              </a:rPr>
              <a:t>And took off their chariot wheels, that they </a:t>
            </a:r>
            <a:r>
              <a:rPr lang="en-US" i="1" dirty="0" err="1" smtClean="0">
                <a:solidFill>
                  <a:srgbClr val="0040C0"/>
                </a:solidFill>
                <a:latin typeface="Times New Roman" pitchFamily="18" charset="0"/>
                <a:cs typeface="Times New Roman" pitchFamily="18" charset="0"/>
              </a:rPr>
              <a:t>drave</a:t>
            </a:r>
            <a:r>
              <a:rPr lang="en-US" i="1" dirty="0" smtClean="0">
                <a:solidFill>
                  <a:srgbClr val="0040C0"/>
                </a:solidFill>
                <a:latin typeface="Times New Roman" pitchFamily="18" charset="0"/>
                <a:cs typeface="Times New Roman" pitchFamily="18" charset="0"/>
              </a:rPr>
              <a:t> them heavily: so that the Egyptians said, Let us flee from the face of Israel; for the LORD </a:t>
            </a:r>
            <a:r>
              <a:rPr lang="en-US" i="1" dirty="0" err="1" smtClean="0">
                <a:solidFill>
                  <a:srgbClr val="0040C0"/>
                </a:solidFill>
                <a:latin typeface="Times New Roman" pitchFamily="18" charset="0"/>
                <a:cs typeface="Times New Roman" pitchFamily="18" charset="0"/>
              </a:rPr>
              <a:t>fighteth</a:t>
            </a:r>
            <a:r>
              <a:rPr lang="en-US" i="1" dirty="0" smtClean="0">
                <a:solidFill>
                  <a:srgbClr val="0040C0"/>
                </a:solidFill>
                <a:latin typeface="Times New Roman" pitchFamily="18" charset="0"/>
                <a:cs typeface="Times New Roman" pitchFamily="18" charset="0"/>
              </a:rPr>
              <a:t> for them against the Egyptians.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40C0"/>
                </a:solidFill>
                <a:latin typeface="Times New Roman" pitchFamily="18" charset="0"/>
                <a:cs typeface="Times New Roman" pitchFamily="18" charset="0"/>
              </a:rPr>
              <a:t>Exodus 16:7</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0040C0"/>
                </a:solidFill>
                <a:latin typeface="Times New Roman" pitchFamily="18" charset="0"/>
                <a:cs typeface="Times New Roman" pitchFamily="18" charset="0"/>
              </a:rPr>
              <a:t>And in the morning, then ye shall see the glory of the LORD; for that he </a:t>
            </a:r>
            <a:r>
              <a:rPr lang="en-US" i="1" dirty="0" err="1" smtClean="0">
                <a:solidFill>
                  <a:srgbClr val="0040C0"/>
                </a:solidFill>
                <a:latin typeface="Times New Roman" pitchFamily="18" charset="0"/>
                <a:cs typeface="Times New Roman" pitchFamily="18" charset="0"/>
              </a:rPr>
              <a:t>heareth</a:t>
            </a:r>
            <a:r>
              <a:rPr lang="en-US" i="1" dirty="0" smtClean="0">
                <a:solidFill>
                  <a:srgbClr val="0040C0"/>
                </a:solidFill>
                <a:latin typeface="Times New Roman" pitchFamily="18" charset="0"/>
                <a:cs typeface="Times New Roman" pitchFamily="18" charset="0"/>
              </a:rPr>
              <a:t> your murmurings against the LORD: and what [are] we, that ye murmur against us?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chn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4868</Words>
  <Application>Microsoft Office PowerPoint</Application>
  <PresentationFormat>On-screen Show (4:3)</PresentationFormat>
  <Paragraphs>181</Paragraphs>
  <Slides>54</Slides>
  <Notes>0</Notes>
  <HiddenSlides>0</HiddenSlides>
  <MMClips>0</MMClips>
  <ScaleCrop>false</ScaleCrop>
  <HeadingPairs>
    <vt:vector size="4" baseType="variant">
      <vt:variant>
        <vt:lpstr>Theme</vt:lpstr>
      </vt:variant>
      <vt:variant>
        <vt:i4>2</vt:i4>
      </vt:variant>
      <vt:variant>
        <vt:lpstr>Slide Titles</vt:lpstr>
      </vt:variant>
      <vt:variant>
        <vt:i4>54</vt:i4>
      </vt:variant>
    </vt:vector>
  </HeadingPairs>
  <TitlesOfParts>
    <vt:vector size="56" baseType="lpstr">
      <vt:lpstr>Default Design</vt:lpstr>
      <vt:lpstr>Technic</vt:lpstr>
      <vt:lpstr>The Good Shepherd Ministry Psalm 23   </vt:lpstr>
      <vt:lpstr>The Good Shepherd Ministry Psalm 23</vt:lpstr>
      <vt:lpstr>The Good Shepherd Ministry Psalm 23</vt:lpstr>
      <vt:lpstr>Glory of Lord  </vt:lpstr>
      <vt:lpstr>Isaiah 6:1-8</vt:lpstr>
      <vt:lpstr>Isaiah 6:1-8 cont.</vt:lpstr>
      <vt:lpstr>Exodus 13:21-22</vt:lpstr>
      <vt:lpstr>Exodus 14:24-25</vt:lpstr>
      <vt:lpstr>Exodus 16:7</vt:lpstr>
      <vt:lpstr>Exodus 16:10</vt:lpstr>
      <vt:lpstr>Exodus 24:15-18</vt:lpstr>
      <vt:lpstr>Exodus 40:34-35</vt:lpstr>
      <vt:lpstr>Leviticus 9:6</vt:lpstr>
      <vt:lpstr>Leviticus 9:23</vt:lpstr>
      <vt:lpstr>Numbers 16:19-21</vt:lpstr>
      <vt:lpstr>Numbers 16:41-45</vt:lpstr>
      <vt:lpstr>Numbers 20:6</vt:lpstr>
      <vt:lpstr>I Kings 8:10-11</vt:lpstr>
      <vt:lpstr>II Chronicles 5:13-14</vt:lpstr>
      <vt:lpstr>II Chronicles 7:1-3</vt:lpstr>
      <vt:lpstr>Nehemiah 9:12</vt:lpstr>
      <vt:lpstr>Nehemiah 9:19-20</vt:lpstr>
      <vt:lpstr>Psalm 104:31</vt:lpstr>
      <vt:lpstr>Psalm 138:5</vt:lpstr>
      <vt:lpstr>Isaiah 35:1-2</vt:lpstr>
      <vt:lpstr>Isaiah 40:1-5</vt:lpstr>
      <vt:lpstr>Isaiah 58:6-8</vt:lpstr>
      <vt:lpstr>Isaiah 60:1-2</vt:lpstr>
      <vt:lpstr>Ezekiel 1:26-28</vt:lpstr>
      <vt:lpstr>Ezekiel 3:12-14</vt:lpstr>
      <vt:lpstr>Ezekiel 3:22-24</vt:lpstr>
      <vt:lpstr>Ezekiel 10:2-4</vt:lpstr>
      <vt:lpstr>Ezekiel 10:15-18</vt:lpstr>
      <vt:lpstr>Ezekiel 11:22-23</vt:lpstr>
      <vt:lpstr>Ezekiel 43:4-6</vt:lpstr>
      <vt:lpstr>Ezekiel 44:4</vt:lpstr>
      <vt:lpstr>Habakkuk 2:14</vt:lpstr>
      <vt:lpstr>Luke 2:8-10</vt:lpstr>
      <vt:lpstr>II Corinthians 3:17-18</vt:lpstr>
      <vt:lpstr>Oh! The Glory of His Presence</vt:lpstr>
      <vt:lpstr>PowerPoint Presentation</vt:lpstr>
      <vt:lpstr>The Glory of the Lord Is Come Down</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lpstr>The Glory of the Lord Is Come Down cont.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21</cp:revision>
  <dcterms:created xsi:type="dcterms:W3CDTF">2007-11-13T13:29:07Z</dcterms:created>
  <dcterms:modified xsi:type="dcterms:W3CDTF">2021-03-05T17:17:40Z</dcterms:modified>
</cp:coreProperties>
</file>